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ptos Bold" panose="020B0004020202020204"/>
      <p:regular r:id="rId27"/>
      <p:bold r:id="rId28"/>
    </p:embeddedFont>
    <p:embeddedFont>
      <p:font typeface="Aptos Bold Italics" panose="020B0004020202090204" pitchFamily="34" charset="0"/>
      <p:regular r:id="rId29"/>
      <p:bold r:id="rId30"/>
      <p:italic r:id="rId31"/>
      <p:boldItalic r:id="rId32"/>
    </p:embeddedFont>
    <p:embeddedFont>
      <p:font typeface="Aptos Italics" panose="020B000402020209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89" autoAdjust="0"/>
  </p:normalViewPr>
  <p:slideViewPr>
    <p:cSldViewPr>
      <p:cViewPr varScale="1">
        <p:scale>
          <a:sx n="80" d="100"/>
          <a:sy n="80" d="100"/>
        </p:scale>
        <p:origin x="8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trong" userId="29245933-974f-4cf6-a543-bd894389ed19" providerId="ADAL" clId="{3BDB2C06-CF32-475F-814E-36C38A7AF175}"/>
    <pc:docChg chg="custSel modSld">
      <pc:chgData name="Linda Strong" userId="29245933-974f-4cf6-a543-bd894389ed19" providerId="ADAL" clId="{3BDB2C06-CF32-475F-814E-36C38A7AF175}" dt="2026-06-03T15:18:55.298" v="10" actId="1076"/>
      <pc:docMkLst>
        <pc:docMk/>
      </pc:docMkLst>
      <pc:sldChg chg="delSp modSp mod">
        <pc:chgData name="Linda Strong" userId="29245933-974f-4cf6-a543-bd894389ed19" providerId="ADAL" clId="{3BDB2C06-CF32-475F-814E-36C38A7AF175}" dt="2026-06-03T15:18:55.298" v="10" actId="1076"/>
        <pc:sldMkLst>
          <pc:docMk/>
          <pc:sldMk cId="0" sldId="258"/>
        </pc:sldMkLst>
        <pc:spChg chg="del mod">
          <ac:chgData name="Linda Strong" userId="29245933-974f-4cf6-a543-bd894389ed19" providerId="ADAL" clId="{3BDB2C06-CF32-475F-814E-36C38A7AF175}" dt="2026-06-03T15:18:47.591" v="9" actId="478"/>
          <ac:spMkLst>
            <pc:docMk/>
            <pc:sldMk cId="0" sldId="258"/>
            <ac:spMk id="5" creationId="{00000000-0000-0000-0000-000000000000}"/>
          </ac:spMkLst>
        </pc:spChg>
        <pc:spChg chg="mod">
          <ac:chgData name="Linda Strong" userId="29245933-974f-4cf6-a543-bd894389ed19" providerId="ADAL" clId="{3BDB2C06-CF32-475F-814E-36C38A7AF175}" dt="2026-06-03T15:18:55.298" v="10" actId="1076"/>
          <ac:spMkLst>
            <pc:docMk/>
            <pc:sldMk cId="0" sldId="25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1881 The Northern Pacific railroad comes through Spokane</a:t>
            </a:r>
          </a:p>
          <a:p>
            <a:r>
              <a:rPr lang="en-US"/>
              <a:t>1900-1910: Boom Town!</a:t>
            </a:r>
          </a:p>
          <a:p>
            <a:r>
              <a:rPr lang="en-US"/>
              <a:t>1900 Spokane’s population was 36,868. By 1910, Spokane’s population had grown to 104,402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where Grace wore that Reception dress from the previous slide.</a:t>
            </a:r>
          </a:p>
          <a:p>
            <a:r>
              <a:rPr lang="en-US"/>
              <a:t>Grace was responsible for maintaining social friendships to help secure her husband’s status as an influential businessman.</a:t>
            </a:r>
          </a:p>
          <a:p>
            <a:r>
              <a:rPr lang="en-US"/>
              <a:t>Reception Days and Calling Cards at Campbell House</a:t>
            </a:r>
          </a:p>
          <a:p>
            <a:r>
              <a:rPr lang="en-US"/>
              <a:t>The reception room, the dress, and souvenirs from the family’s grand tour of Europe represent a woman of wealth and society.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Amasa Campbell (1845-1912)</a:t>
            </a:r>
          </a:p>
          <a:p>
            <a:r>
              <a:rPr lang="en-US"/>
              <a:t>In 1887 Amasa Campbell and John Finch to travel to North Idaho to invest in silver mines.</a:t>
            </a:r>
          </a:p>
          <a:p>
            <a:r>
              <a:rPr lang="en-US"/>
              <a:t>Hit it big with the Gem and Standard mines</a:t>
            </a:r>
          </a:p>
          <a:p>
            <a:r>
              <a:rPr lang="en-US"/>
              <a:t>Campbell, Finch, and Patsy Clark founded the Hecla Mining Company.</a:t>
            </a:r>
          </a:p>
          <a:p>
            <a:r>
              <a:rPr lang="en-US"/>
              <a:t>Campbell and Finch invested in other business ventures such as the Coeur d’Alene Hardware Company which made mining machinery.</a:t>
            </a:r>
          </a:p>
          <a:p>
            <a:r>
              <a:rPr lang="en-US"/>
              <a:t>They also invested in regional banks, real estate, logging, farming, and newly invented power generation such as the Wallace Electric Light Co.</a:t>
            </a:r>
          </a:p>
          <a:p>
            <a:r>
              <a:rPr lang="en-US"/>
              <a:t>In 1892, the Mine Owner’s Association</a:t>
            </a:r>
          </a:p>
          <a:p>
            <a:r>
              <a:rPr lang="en-US"/>
              <a:t>The miners worked a ten-hour day for $3.00 a day, six days a week.</a:t>
            </a:r>
          </a:p>
          <a:p>
            <a:r>
              <a:rPr lang="en-US"/>
              <a:t>The deep rock mining that took place in the Coeur d’Alene mining district was both physically taxing and very dangerous.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Eventually, mine owners such as Amasa Campbell and John Finch moved to Spokane </a:t>
            </a:r>
          </a:p>
          <a:p>
            <a:r>
              <a:rPr lang="en-US"/>
              <a:t>Spokane had become the financial and cultural center of the region.</a:t>
            </a:r>
          </a:p>
          <a:p>
            <a:r>
              <a:rPr lang="en-US"/>
              <a:t>Amasa Campbell’s den, pictured here, was where the men retired after a dinner party to play cards and visit with each other.</a:t>
            </a:r>
          </a:p>
          <a:p>
            <a:r>
              <a:rPr lang="en-US"/>
              <a:t>Imagine the conversations they had while smoking cigars and playing poker.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library is where the family spent most of their time.</a:t>
            </a:r>
          </a:p>
          <a:p>
            <a:r>
              <a:rPr lang="en-US"/>
              <a:t>Entertainment at home included dances, music recitals, board games, reading, and dinner parties. </a:t>
            </a:r>
          </a:p>
          <a:p>
            <a:r>
              <a:rPr lang="en-US"/>
              <a:t>The Library was also the room were the family held weddings and funerals.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Helen Campbell (1892-1964) Only child of Amasa and Grace Campbell.</a:t>
            </a:r>
          </a:p>
          <a:p>
            <a:r>
              <a:rPr lang="en-US"/>
              <a:t>Helen was six years old when they moved into the house.</a:t>
            </a:r>
          </a:p>
          <a:p>
            <a:r>
              <a:rPr lang="en-US"/>
              <a:t>Helen’s generation were considered “New Women”.</a:t>
            </a:r>
          </a:p>
          <a:p>
            <a:r>
              <a:rPr lang="en-US"/>
              <a:t>Helen and her friends enjoyed sports and outdoor activities.</a:t>
            </a:r>
          </a:p>
          <a:p>
            <a:r>
              <a:rPr lang="en-US"/>
              <a:t>Dresses were shorter and less restrictive.</a:t>
            </a:r>
          </a:p>
          <a:p>
            <a:r>
              <a:rPr lang="en-US"/>
              <a:t>Hair was bobbed.</a:t>
            </a:r>
          </a:p>
          <a:p>
            <a:r>
              <a:rPr lang="en-US"/>
              <a:t>Technology was rapidly changing. </a:t>
            </a:r>
          </a:p>
          <a:p>
            <a:r>
              <a:rPr lang="en-US"/>
              <a:t>Cars replaced horses and carriages; homes were electrified; telephones were available, as well as radio and moving pictures.</a:t>
            </a:r>
          </a:p>
          <a:p>
            <a:r>
              <a:rPr lang="en-US"/>
              <a:t>Helen is pictured here in the library where the family spent most of their time.</a:t>
            </a:r>
          </a:p>
          <a:p>
            <a:r>
              <a:rPr lang="en-US"/>
              <a:t>Entertainment at home included dances, music recitals, board games, reading, and dinner parties. </a:t>
            </a:r>
          </a:p>
          <a:p>
            <a:r>
              <a:rPr lang="en-US"/>
              <a:t>The Castle Walk (Irene and Vernon Castle), The Fox Trot, and The Tango were popular dances that Helen talks about in her diary.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Helen’s Line a Day Diary from 1913-1917. </a:t>
            </a:r>
          </a:p>
          <a:p>
            <a:r>
              <a:rPr lang="en-US"/>
              <a:t>Marries Bill Powell in 1917.</a:t>
            </a:r>
          </a:p>
          <a:p>
            <a:r>
              <a:rPr lang="en-US"/>
              <a:t>After Bill’s return, he resumed his business in the timber industry and the couple had three sons together, raising them in Spokane and British Columbia.</a:t>
            </a:r>
          </a:p>
          <a:p>
            <a:r>
              <a:rPr lang="en-US"/>
              <a:t>The library was also the room were the family held weddings and funerals.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Second Floor Family Bedrooms</a:t>
            </a:r>
          </a:p>
          <a:p>
            <a:r>
              <a:rPr lang="en-US"/>
              <a:t>Helen Campbell’s childhood room.</a:t>
            </a:r>
          </a:p>
          <a:p>
            <a:r>
              <a:rPr lang="en-US"/>
              <a:t>Amasa and Grace’s bedroom</a:t>
            </a:r>
          </a:p>
          <a:p>
            <a:r>
              <a:rPr lang="en-US"/>
              <a:t>Guest bedroom</a:t>
            </a:r>
          </a:p>
          <a:p>
            <a:r>
              <a:rPr lang="en-US"/>
              <a:t>Helen and Bill’s first child</a:t>
            </a:r>
          </a:p>
          <a:p>
            <a:r>
              <a:rPr lang="en-US"/>
              <a:t>Helen Campbell’s diary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Hulda immigrated from Solsett, Sweden.</a:t>
            </a:r>
          </a:p>
          <a:p>
            <a:r>
              <a:rPr lang="en-US"/>
              <a:t>Her cousin and two of her brothers had already moved to the United States. </a:t>
            </a:r>
          </a:p>
          <a:p>
            <a:r>
              <a:rPr lang="en-US"/>
              <a:t>Hulda first settled in Chicago, finding employment working for the manager of the Marshal Field Department Store.</a:t>
            </a:r>
          </a:p>
          <a:p>
            <a:r>
              <a:rPr lang="en-US"/>
              <a:t>Hulda then decided to join her brothers in Spokane.</a:t>
            </a:r>
          </a:p>
          <a:p>
            <a:r>
              <a:rPr lang="en-US"/>
              <a:t>She first went to work for D.C. Corbin and Joseph Drumheller. </a:t>
            </a:r>
          </a:p>
          <a:p>
            <a:r>
              <a:rPr lang="en-US"/>
              <a:t>She was eventually hired as the Campbell’s new cook.</a:t>
            </a:r>
          </a:p>
          <a:p>
            <a:r>
              <a:rPr lang="en-US"/>
              <a:t>Hulda would have cooked meals for both the family and the servants. </a:t>
            </a:r>
          </a:p>
          <a:p>
            <a:r>
              <a:rPr lang="en-US"/>
              <a:t>Servants in Campbell House ate the same meals, however, the servants and the family had separate dining rooms. </a:t>
            </a:r>
          </a:p>
          <a:p>
            <a:r>
              <a:rPr lang="en-US"/>
              <a:t>Working class people in Spokane could easily travel around the region on trolleys or trains. On their one day off a week, they could go shopping in downtown Spokane, see a movie, or maybe go to Liberty Lake with their friends to dance and swim. </a:t>
            </a:r>
          </a:p>
          <a:p>
            <a:r>
              <a:rPr lang="en-US"/>
              <a:t>Hulda married Louis Olson in December 1907 but continued to work for the Campbell family an additional six months until she and her husband opened a restaurant in Idaho.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Iris Nelson immigrated from Sweden to Whitefish, Montana in 1914 after her sister, Alma, paid her passage from Sweden to Montana.</a:t>
            </a:r>
          </a:p>
          <a:p>
            <a:r>
              <a:rPr lang="en-US"/>
              <a:t>Iris was sixteen years old</a:t>
            </a:r>
          </a:p>
          <a:p>
            <a:r>
              <a:rPr lang="en-US"/>
              <a:t>Iris soon moved to Spokane finding work as a 2nd floor maid in Campbell House.</a:t>
            </a:r>
          </a:p>
          <a:p>
            <a:r>
              <a:rPr lang="en-US"/>
              <a:t>She was paid extra for her fancy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Carriage House Coachman: Joseph Gladding</a:t>
            </a:r>
          </a:p>
          <a:p>
            <a:r>
              <a:rPr lang="en-US"/>
              <a:t>Raised on a large farm near Youngstown, Ohio, Joseph Gladding grew up with horses.</a:t>
            </a:r>
          </a:p>
          <a:p>
            <a:r>
              <a:rPr lang="en-US"/>
              <a:t>By the age of ten, he could break colts and handle a team. </a:t>
            </a:r>
          </a:p>
          <a:p>
            <a:r>
              <a:rPr lang="en-US"/>
              <a:t>He learned animal training by watching circus trainers when they worked on their acts at the winter headquarters near his home.</a:t>
            </a:r>
          </a:p>
          <a:p>
            <a:r>
              <a:rPr lang="en-US"/>
              <a:t>Joseph first met Amasa Campbell in Youngstown while Campbell was in town to purchase three driving horses and a pony.</a:t>
            </a:r>
          </a:p>
          <a:p>
            <a:r>
              <a:rPr lang="en-US"/>
              <a:t>On June 5, 1898, the 27-year-old arrived in Spokane to serve as the family coachman. </a:t>
            </a:r>
          </a:p>
          <a:p>
            <a:r>
              <a:rPr lang="en-US"/>
              <a:t>His work paid well, during the seven years he worked at Campbell House, on average, Mr. Campbell gave him a $10.00 a month raise once every year. His wages included room and board.</a:t>
            </a:r>
          </a:p>
          <a:p>
            <a:r>
              <a:rPr lang="en-US"/>
              <a:t>Mr. Gladding met his wife, Nora Moriarty, at Campbell House. Nora was the cook.</a:t>
            </a:r>
          </a:p>
          <a:p>
            <a:r>
              <a:rPr lang="en-US"/>
              <a:t>In a 1938 Spokesman Review interview, Gladding said that he followed Mr. Campbell’s example and invested some of his wages in mines and real estate.</a:t>
            </a:r>
          </a:p>
          <a:p>
            <a:r>
              <a:rPr lang="en-US"/>
              <a:t>Eventually, he and Nora opened a furniture store on Monroe Street. They operated the business for fifteen years.</a:t>
            </a:r>
          </a:p>
          <a:p>
            <a:r>
              <a:rPr lang="en-US"/>
              <a:t>Mr. Gladding, like all coachmen of his generation, grew up with and were experts at working with horses and even trained Helen’s pony and dog to do circus acts to entertain her and her friends.</a:t>
            </a:r>
          </a:p>
          <a:p>
            <a:r>
              <a:rPr lang="en-US"/>
              <a:t>Automobiles made the job of a coachman obsolete.</a:t>
            </a:r>
          </a:p>
          <a:p>
            <a:r>
              <a:rPr lang="en-US"/>
              <a:t>The Campbells bought their Rauch and Lang Electric car in 1913. After that, instead of a coachman, they hired a chauffeur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Amasa (1845-1912) Grace (1859-1924) </a:t>
            </a:r>
          </a:p>
          <a:p>
            <a:r>
              <a:rPr lang="en-US"/>
              <a:t>Arrived Idaho 1887</a:t>
            </a:r>
          </a:p>
          <a:p>
            <a:r>
              <a:rPr lang="en-US"/>
              <a:t>Invested $25,000 in the Gem Built a mill to work the ore</a:t>
            </a:r>
          </a:p>
          <a:p>
            <a:r>
              <a:rPr lang="en-US"/>
              <a:t>1890 Marriage</a:t>
            </a:r>
          </a:p>
          <a:p>
            <a:r>
              <a:rPr lang="en-US"/>
              <a:t>Helen (1892-1964) born</a:t>
            </a:r>
          </a:p>
          <a:p>
            <a:r>
              <a:rPr lang="en-US"/>
              <a:t>Move to ID - Union Strikes</a:t>
            </a:r>
          </a:p>
          <a:p>
            <a:r>
              <a:rPr lang="en-US"/>
              <a:t>Spokane financial &amp; Cultural center of the region</a:t>
            </a:r>
          </a:p>
          <a:p>
            <a:r>
              <a:rPr lang="en-US"/>
              <a:t>How do we know all of the information we do? Vast primary sources for CH</a:t>
            </a:r>
          </a:p>
          <a:p>
            <a:r>
              <a:rPr lang="en-US"/>
              <a:t>Take a tour through the house while learning about the family and the servants who worked for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J.J. Browne born in Ohio. </a:t>
            </a:r>
          </a:p>
          <a:p>
            <a:r>
              <a:rPr lang="en-US"/>
              <a:t>1873 moved to Portland, OR</a:t>
            </a:r>
          </a:p>
          <a:p>
            <a:r>
              <a:rPr lang="en-US"/>
              <a:t>1878 Browne meets Anthony McCue Cannon (born in Illinois in 1837).</a:t>
            </a:r>
          </a:p>
          <a:p>
            <a:r>
              <a:rPr lang="en-US"/>
              <a:t>They met while travelling up the Columbia River to check out Spokane Falls.</a:t>
            </a:r>
          </a:p>
          <a:p>
            <a:r>
              <a:rPr lang="en-US"/>
              <a:t>Purchased half of the townsite of Spokane Falls from James Glover for $3000, starting with a $50 downpayment, </a:t>
            </a:r>
          </a:p>
          <a:p>
            <a:r>
              <a:rPr lang="en-US"/>
              <a:t>Purchase included James Glover’s general store and the adjacent sawmill.</a:t>
            </a:r>
          </a:p>
          <a:p>
            <a:r>
              <a:rPr lang="en-US"/>
              <a:t>Cannon started Spokane’s first bank, the Bank of Spokane Falls, in the back of the store. </a:t>
            </a:r>
          </a:p>
          <a:p>
            <a:r>
              <a:rPr lang="en-US"/>
              <a:t>Browne served as Spokane’s first lawyer and its first superintendent of schools</a:t>
            </a:r>
          </a:p>
          <a:p>
            <a:r>
              <a:rPr lang="en-US"/>
              <a:t>Browne, Cannon and James Glover created Spokane’s first successful newspaper, the Spokane Falls Chronicle.</a:t>
            </a:r>
          </a:p>
          <a:p>
            <a:endParaRPr lang="en-US"/>
          </a:p>
          <a:p>
            <a:endParaRPr lang="en-US"/>
          </a:p>
          <a:p>
            <a:r>
              <a:rPr lang="en-US"/>
              <a:t>Browne served as Spokane’s first lawyer and its first superintendent of schools</a:t>
            </a:r>
          </a:p>
          <a:p>
            <a:r>
              <a:rPr lang="en-US"/>
              <a:t>.</a:t>
            </a:r>
          </a:p>
          <a:p>
            <a:r>
              <a:rPr lang="en-US"/>
              <a:t>Browne, Cannon and James Glover created Spokane’s first successful newspaper, the Spokane Falls Chronicle.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1881 The Northern Pacific railroad comes through Spokane</a:t>
            </a:r>
          </a:p>
          <a:p>
            <a:r>
              <a:rPr lang="en-US"/>
              <a:t>1900-1910: Boom Town!</a:t>
            </a:r>
          </a:p>
          <a:p>
            <a:r>
              <a:rPr lang="en-US"/>
              <a:t>1900 Spokane’s population was 36,868. By 1910, Spokane’s population had grown to 104,402 people.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Kirtland K. Cutter: Architect Campbell House</a:t>
            </a:r>
          </a:p>
          <a:p>
            <a:r>
              <a:rPr lang="en-US"/>
              <a:t>born in Cleveland, Ohio 1860 </a:t>
            </a:r>
          </a:p>
          <a:p>
            <a:r>
              <a:rPr lang="en-US"/>
              <a:t>Attended Brooks Military Academy in 1874 </a:t>
            </a:r>
          </a:p>
          <a:p>
            <a:r>
              <a:rPr lang="en-US"/>
              <a:t>Arts Students League of New York c1878. </a:t>
            </a:r>
          </a:p>
          <a:p>
            <a:r>
              <a:rPr lang="en-US"/>
              <a:t>He left New York to study art in Europe in the early 1880s.</a:t>
            </a:r>
          </a:p>
          <a:p>
            <a:r>
              <a:rPr lang="en-US"/>
              <a:t>October 1886 - Cutter moved to Spokane to work in his uncle’s bank.</a:t>
            </a:r>
          </a:p>
          <a:p>
            <a:r>
              <a:rPr lang="en-US"/>
              <a:t>1889 Spokane Fire: architecture career was launched.</a:t>
            </a:r>
          </a:p>
          <a:p>
            <a:r>
              <a:rPr lang="en-US"/>
              <a:t>In Browne’s Addition, he designed the Campbell House, John Finch House, W.J.C. Wakefield House, and Patsy Clark’s mansions.</a:t>
            </a:r>
          </a:p>
          <a:p>
            <a:r>
              <a:rPr lang="en-US"/>
              <a:t>In 1923, Kirtland Cutter moved to southern California </a:t>
            </a:r>
          </a:p>
          <a:p>
            <a:r>
              <a:rPr lang="en-US"/>
              <a:t>Died on September 26, 1939.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Enter Campbell House</a:t>
            </a:r>
          </a:p>
          <a:p>
            <a:r>
              <a:rPr lang="en-US"/>
              <a:t>Arts &amp; Crafts Revival: Medieval </a:t>
            </a:r>
          </a:p>
          <a:p>
            <a:r>
              <a:rPr lang="en-US"/>
              <a:t>Original furniture: Tall clock, Chair &amp; coat rack</a:t>
            </a:r>
          </a:p>
          <a:p>
            <a:r>
              <a:rPr lang="en-US"/>
              <a:t>1925 auction</a:t>
            </a:r>
          </a:p>
          <a:p>
            <a:r>
              <a:rPr lang="en-US"/>
              <a:t>Furniture Powells did not want was auctioned off to raise money for the new museum.</a:t>
            </a:r>
          </a:p>
          <a:p>
            <a:r>
              <a:rPr lang="en-US"/>
              <a:t>With restoration a treasure hunt to find the auctioned off furniture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Campbell House today</a:t>
            </a:r>
          </a:p>
          <a:p>
            <a:r>
              <a:rPr lang="en-US"/>
              <a:t>Dining room – Original furniture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walk into Campbell House, your focus is directed towards the Dining Room </a:t>
            </a:r>
          </a:p>
          <a:p>
            <a:r>
              <a:rPr lang="en-US"/>
              <a:t>Arts &amp; Crafts Colonial Revival</a:t>
            </a:r>
          </a:p>
          <a:p>
            <a:r>
              <a:rPr lang="en-US"/>
              <a:t>Features Delft Tiles on the fireplace. Each tile has a different scene of Holland.</a:t>
            </a:r>
          </a:p>
          <a:p>
            <a:r>
              <a:rPr lang="en-US"/>
              <a:t>The dining room furniture is original to the house. </a:t>
            </a:r>
          </a:p>
          <a:p>
            <a:r>
              <a:rPr lang="en-US"/>
              <a:t>When restoration of the home occurred, Mrs. Day who had bought the dining room furniture during the auction, willed it back to the museum.</a:t>
            </a:r>
          </a:p>
          <a:p>
            <a:r>
              <a:rPr lang="en-US"/>
              <a:t>Imagine Mrs. Campbell presiding over a dinner party with friends in this beautiful silk dress.</a:t>
            </a:r>
          </a:p>
          <a:p>
            <a:r>
              <a:rPr lang="en-US"/>
              <a:t>Even when the family did not have guests, dinner was always in formal dress, with maids serving.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Grace Fox Campbell</a:t>
            </a:r>
          </a:p>
          <a:p>
            <a:r>
              <a:rPr lang="en-US"/>
              <a:t>Grace Fox (1859-1924) </a:t>
            </a:r>
          </a:p>
          <a:p>
            <a:r>
              <a:rPr lang="en-US"/>
              <a:t>Grace was a schoolteacher until her marriage to Amasa Campbell in 1890 at the age of 31.</a:t>
            </a:r>
          </a:p>
          <a:p>
            <a:r>
              <a:rPr lang="en-US"/>
              <a:t>On May 14, 1892, Grace gave birth to their only child, Helen Campbell. </a:t>
            </a:r>
          </a:p>
          <a:p>
            <a:r>
              <a:rPr lang="en-US"/>
              <a:t>Grace devoted herself to the Victorian responsibilities of wife, mother, socialite, and household manager.</a:t>
            </a:r>
          </a:p>
          <a:p>
            <a:r>
              <a:rPr lang="en-US"/>
              <a:t>Her main responsibility was to manage the household. In 1910, running a mansion was like running a small business. </a:t>
            </a:r>
          </a:p>
          <a:p>
            <a:r>
              <a:rPr lang="en-US"/>
              <a:t>She was also responsible for maintaining social friendships to help secure her husband’s status as an influential businessman.</a:t>
            </a:r>
          </a:p>
          <a:p>
            <a:r>
              <a:rPr lang="en-US"/>
              <a:t>Grace sympathized with Progressive reforms of her time the Temperance Movement and Women’s Suffrage.</a:t>
            </a:r>
          </a:p>
          <a:p>
            <a:r>
              <a:rPr lang="en-US"/>
              <a:t>Washington’s equal vote amendment that passed in 1910. Although there is no evidence that Grace Campbell supported that measure, or ever voted, she did attend a tea in 1916 for 23 suffragists, including Stanton’s daughter, Harriet Stanton Blatch. Her daughter, Helen, recorded when she voted for president in her diary.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txBody>
          <a:bodyPr/>
          <a:lstStyle/>
          <a:p>
            <a:endParaRPr lang="en-US"/>
          </a:p>
        </p:txBody>
      </p:sp>
      <p:sp>
        <p:nvSpPr>
          <p:cNvPr id="3" name="Freeform 3"/>
          <p:cNvSpPr/>
          <p:nvPr/>
        </p:nvSpPr>
        <p:spPr>
          <a:xfrm>
            <a:off x="361817" y="9156133"/>
            <a:ext cx="4623343" cy="871292"/>
          </a:xfrm>
          <a:custGeom>
            <a:avLst/>
            <a:gdLst/>
            <a:ahLst/>
            <a:cxnLst/>
            <a:rect l="l" t="t" r="r" b="b"/>
            <a:pathLst>
              <a:path w="4623343" h="871292">
                <a:moveTo>
                  <a:pt x="0" y="0"/>
                </a:moveTo>
                <a:lnTo>
                  <a:pt x="4623343" y="0"/>
                </a:lnTo>
                <a:lnTo>
                  <a:pt x="4623343" y="871292"/>
                </a:lnTo>
                <a:lnTo>
                  <a:pt x="0" y="871292"/>
                </a:lnTo>
                <a:lnTo>
                  <a:pt x="0" y="0"/>
                </a:lnTo>
                <a:close/>
              </a:path>
            </a:pathLst>
          </a:custGeom>
          <a:blipFill>
            <a:blip r:embed="rId3"/>
            <a:stretch>
              <a:fillRect/>
            </a:stretch>
          </a:blipFill>
        </p:spPr>
        <p:txBody>
          <a:bodyPr/>
          <a:lstStyle/>
          <a:p>
            <a:endParaRPr lang="en-US"/>
          </a:p>
        </p:txBody>
      </p:sp>
      <p:sp>
        <p:nvSpPr>
          <p:cNvPr id="4" name="Freeform 4"/>
          <p:cNvSpPr/>
          <p:nvPr/>
        </p:nvSpPr>
        <p:spPr>
          <a:xfrm>
            <a:off x="9965186" y="9346151"/>
            <a:ext cx="1915149" cy="631999"/>
          </a:xfrm>
          <a:custGeom>
            <a:avLst/>
            <a:gdLst/>
            <a:ahLst/>
            <a:cxnLst/>
            <a:rect l="l" t="t" r="r" b="b"/>
            <a:pathLst>
              <a:path w="1915149" h="631999">
                <a:moveTo>
                  <a:pt x="0" y="0"/>
                </a:moveTo>
                <a:lnTo>
                  <a:pt x="1915149" y="0"/>
                </a:lnTo>
                <a:lnTo>
                  <a:pt x="1915149" y="631999"/>
                </a:lnTo>
                <a:lnTo>
                  <a:pt x="0" y="631999"/>
                </a:lnTo>
                <a:lnTo>
                  <a:pt x="0" y="0"/>
                </a:lnTo>
                <a:close/>
              </a:path>
            </a:pathLst>
          </a:custGeom>
          <a:blipFill>
            <a:blip r:embed="rId4"/>
            <a:stretch>
              <a:fillRect/>
            </a:stretch>
          </a:blipFill>
        </p:spPr>
        <p:txBody>
          <a:bodyPr/>
          <a:lstStyle/>
          <a:p>
            <a:endParaRPr lang="en-US"/>
          </a:p>
        </p:txBody>
      </p:sp>
      <p:sp>
        <p:nvSpPr>
          <p:cNvPr id="5" name="Freeform 5"/>
          <p:cNvSpPr/>
          <p:nvPr/>
        </p:nvSpPr>
        <p:spPr>
          <a:xfrm>
            <a:off x="14538917" y="9299609"/>
            <a:ext cx="1884298" cy="816892"/>
          </a:xfrm>
          <a:custGeom>
            <a:avLst/>
            <a:gdLst/>
            <a:ahLst/>
            <a:cxnLst/>
            <a:rect l="l" t="t" r="r" b="b"/>
            <a:pathLst>
              <a:path w="1884298" h="816892">
                <a:moveTo>
                  <a:pt x="0" y="0"/>
                </a:moveTo>
                <a:lnTo>
                  <a:pt x="1884299" y="0"/>
                </a:lnTo>
                <a:lnTo>
                  <a:pt x="1884299" y="816893"/>
                </a:lnTo>
                <a:lnTo>
                  <a:pt x="0" y="816893"/>
                </a:lnTo>
                <a:lnTo>
                  <a:pt x="0" y="0"/>
                </a:lnTo>
                <a:close/>
              </a:path>
            </a:pathLst>
          </a:custGeom>
          <a:blipFill>
            <a:blip r:embed="rId5"/>
            <a:stretch>
              <a:fillRect/>
            </a:stretch>
          </a:blipFill>
        </p:spPr>
        <p:txBody>
          <a:bodyPr/>
          <a:lstStyle/>
          <a:p>
            <a:endParaRPr lang="en-US"/>
          </a:p>
        </p:txBody>
      </p:sp>
      <p:sp>
        <p:nvSpPr>
          <p:cNvPr id="6" name="Freeform 6"/>
          <p:cNvSpPr/>
          <p:nvPr/>
        </p:nvSpPr>
        <p:spPr>
          <a:xfrm>
            <a:off x="12072413" y="9406541"/>
            <a:ext cx="2286366" cy="603029"/>
          </a:xfrm>
          <a:custGeom>
            <a:avLst/>
            <a:gdLst/>
            <a:ahLst/>
            <a:cxnLst/>
            <a:rect l="l" t="t" r="r" b="b"/>
            <a:pathLst>
              <a:path w="2286366" h="603029">
                <a:moveTo>
                  <a:pt x="0" y="0"/>
                </a:moveTo>
                <a:lnTo>
                  <a:pt x="2286366" y="0"/>
                </a:lnTo>
                <a:lnTo>
                  <a:pt x="2286366" y="603029"/>
                </a:lnTo>
                <a:lnTo>
                  <a:pt x="0" y="603029"/>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3161369" y="8529596"/>
            <a:ext cx="8128089" cy="550337"/>
          </a:xfrm>
          <a:prstGeom prst="rect">
            <a:avLst/>
          </a:prstGeom>
        </p:spPr>
        <p:txBody>
          <a:bodyPr lIns="0" tIns="0" rIns="0" bIns="0" rtlCol="0" anchor="t">
            <a:spAutoFit/>
          </a:bodyPr>
          <a:lstStyle/>
          <a:p>
            <a:pPr marL="0" lvl="0" indent="0" algn="ctr">
              <a:lnSpc>
                <a:spcPts val="4294"/>
              </a:lnSpc>
            </a:pPr>
            <a:r>
              <a:rPr lang="en-US" sz="3939" b="1" spc="244">
                <a:solidFill>
                  <a:srgbClr val="000000"/>
                </a:solidFill>
                <a:latin typeface="Aptos Bold"/>
                <a:ea typeface="Aptos Bold"/>
                <a:cs typeface="Aptos Bold"/>
                <a:sym typeface="Aptos Bold"/>
              </a:rPr>
              <a:t>Campbell House Digital Tour</a:t>
            </a:r>
          </a:p>
        </p:txBody>
      </p:sp>
      <p:sp>
        <p:nvSpPr>
          <p:cNvPr id="8" name="TextBox 8"/>
          <p:cNvSpPr txBox="1"/>
          <p:nvPr/>
        </p:nvSpPr>
        <p:spPr>
          <a:xfrm>
            <a:off x="11289457" y="8529596"/>
            <a:ext cx="3996696" cy="550337"/>
          </a:xfrm>
          <a:prstGeom prst="rect">
            <a:avLst/>
          </a:prstGeom>
        </p:spPr>
        <p:txBody>
          <a:bodyPr lIns="0" tIns="0" rIns="0" bIns="0" rtlCol="0" anchor="t">
            <a:spAutoFit/>
          </a:bodyPr>
          <a:lstStyle/>
          <a:p>
            <a:pPr marL="0" lvl="0" indent="0" algn="ctr">
              <a:lnSpc>
                <a:spcPts val="4294"/>
              </a:lnSpc>
            </a:pPr>
            <a:r>
              <a:rPr lang="en-US" sz="3939" b="1" spc="244">
                <a:solidFill>
                  <a:srgbClr val="000000"/>
                </a:solidFill>
                <a:latin typeface="Aptos Bold"/>
                <a:ea typeface="Aptos Bold"/>
                <a:cs typeface="Aptos Bold"/>
                <a:sym typeface="Aptos Bold"/>
              </a:rPr>
              <a:t>1898-1924</a:t>
            </a:r>
          </a:p>
        </p:txBody>
      </p:sp>
      <p:sp>
        <p:nvSpPr>
          <p:cNvPr id="9" name="TextBox 9"/>
          <p:cNvSpPr txBox="1"/>
          <p:nvPr/>
        </p:nvSpPr>
        <p:spPr>
          <a:xfrm>
            <a:off x="8514320" y="9421137"/>
            <a:ext cx="1258789" cy="463371"/>
          </a:xfrm>
          <a:prstGeom prst="rect">
            <a:avLst/>
          </a:prstGeom>
        </p:spPr>
        <p:txBody>
          <a:bodyPr lIns="0" tIns="0" rIns="0" bIns="0" rtlCol="0" anchor="t">
            <a:spAutoFit/>
          </a:bodyPr>
          <a:lstStyle/>
          <a:p>
            <a:pPr algn="l">
              <a:lnSpc>
                <a:spcPts val="1942"/>
              </a:lnSpc>
              <a:spcBef>
                <a:spcPct val="0"/>
              </a:spcBef>
            </a:pPr>
            <a:r>
              <a:rPr lang="en-US" sz="1221" spc="91">
                <a:solidFill>
                  <a:srgbClr val="000000"/>
                </a:solidFill>
                <a:latin typeface="Aptos"/>
                <a:ea typeface="Aptos"/>
                <a:cs typeface="Aptos"/>
                <a:sym typeface="Aptos"/>
              </a:rPr>
              <a:t>MAC Packs are Sponsored by</a:t>
            </a:r>
          </a:p>
        </p:txBody>
      </p:sp>
      <p:sp>
        <p:nvSpPr>
          <p:cNvPr id="10" name="Freeform 10"/>
          <p:cNvSpPr/>
          <p:nvPr/>
        </p:nvSpPr>
        <p:spPr>
          <a:xfrm>
            <a:off x="1720542" y="257207"/>
            <a:ext cx="15200644" cy="8147545"/>
          </a:xfrm>
          <a:custGeom>
            <a:avLst/>
            <a:gdLst/>
            <a:ahLst/>
            <a:cxnLst/>
            <a:rect l="l" t="t" r="r" b="b"/>
            <a:pathLst>
              <a:path w="15200644" h="8147545">
                <a:moveTo>
                  <a:pt x="0" y="0"/>
                </a:moveTo>
                <a:lnTo>
                  <a:pt x="15200644" y="0"/>
                </a:lnTo>
                <a:lnTo>
                  <a:pt x="15200644" y="8147545"/>
                </a:lnTo>
                <a:lnTo>
                  <a:pt x="0" y="8147545"/>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17061740" y="433677"/>
            <a:ext cx="997446" cy="452754"/>
          </a:xfrm>
          <a:prstGeom prst="rect">
            <a:avLst/>
          </a:prstGeom>
        </p:spPr>
        <p:txBody>
          <a:bodyPr lIns="0" tIns="0" rIns="0" bIns="0" rtlCol="0" anchor="t">
            <a:spAutoFit/>
          </a:bodyPr>
          <a:lstStyle/>
          <a:p>
            <a:pPr algn="l">
              <a:lnSpc>
                <a:spcPts val="1820"/>
              </a:lnSpc>
            </a:pPr>
            <a:r>
              <a:rPr lang="en-US" sz="1300">
                <a:solidFill>
                  <a:srgbClr val="000000"/>
                </a:solidFill>
                <a:latin typeface="Helvetica Now"/>
                <a:ea typeface="Helvetica Now"/>
                <a:cs typeface="Helvetica Now"/>
                <a:sym typeface="Helvetica Now"/>
              </a:rPr>
              <a:t>Photo credit:</a:t>
            </a:r>
          </a:p>
          <a:p>
            <a:pPr algn="l">
              <a:lnSpc>
                <a:spcPts val="1820"/>
              </a:lnSpc>
            </a:pPr>
            <a:r>
              <a:rPr lang="en-US" sz="1300">
                <a:solidFill>
                  <a:srgbClr val="000000"/>
                </a:solidFill>
                <a:latin typeface="Helvetica Now"/>
                <a:ea typeface="Helvetica Now"/>
                <a:cs typeface="Helvetica Now"/>
                <a:sym typeface="Helvetica Now"/>
              </a:rPr>
              <a:t>Dean Davis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12223362" y="1551755"/>
            <a:ext cx="5764751" cy="7183491"/>
          </a:xfrm>
          <a:custGeom>
            <a:avLst/>
            <a:gdLst/>
            <a:ahLst/>
            <a:cxnLst/>
            <a:rect l="l" t="t" r="r" b="b"/>
            <a:pathLst>
              <a:path w="5764751" h="7183491">
                <a:moveTo>
                  <a:pt x="0" y="0"/>
                </a:moveTo>
                <a:lnTo>
                  <a:pt x="5764752" y="0"/>
                </a:lnTo>
                <a:lnTo>
                  <a:pt x="5764752" y="7183490"/>
                </a:lnTo>
                <a:lnTo>
                  <a:pt x="0" y="718349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253932" y="1281665"/>
            <a:ext cx="6702730" cy="8218678"/>
          </a:xfrm>
          <a:prstGeom prst="rect">
            <a:avLst/>
          </a:prstGeom>
        </p:spPr>
        <p:txBody>
          <a:bodyPr lIns="0" tIns="0" rIns="0" bIns="0" rtlCol="0" anchor="t">
            <a:spAutoFit/>
          </a:bodyPr>
          <a:lstStyle/>
          <a:p>
            <a:pPr algn="l">
              <a:lnSpc>
                <a:spcPts val="2701"/>
              </a:lnSpc>
              <a:spcBef>
                <a:spcPct val="0"/>
              </a:spcBef>
            </a:pPr>
            <a:r>
              <a:rPr lang="en-US" sz="1929" b="1">
                <a:solidFill>
                  <a:srgbClr val="000000"/>
                </a:solidFill>
                <a:latin typeface="Aptos Bold"/>
                <a:ea typeface="Aptos Bold"/>
                <a:cs typeface="Aptos Bold"/>
                <a:sym typeface="Aptos Bold"/>
              </a:rPr>
              <a:t>Grace Fox Campbell (1859-1924) </a:t>
            </a:r>
          </a:p>
          <a:p>
            <a:pPr algn="l">
              <a:lnSpc>
                <a:spcPts val="2701"/>
              </a:lnSpc>
              <a:spcBef>
                <a:spcPct val="0"/>
              </a:spcBef>
            </a:pPr>
            <a:r>
              <a:rPr lang="en-US" sz="1929">
                <a:solidFill>
                  <a:srgbClr val="000000"/>
                </a:solidFill>
                <a:latin typeface="Aptos"/>
                <a:ea typeface="Aptos"/>
                <a:cs typeface="Aptos"/>
                <a:sym typeface="Aptos"/>
              </a:rPr>
              <a:t>Grace was a schoolteacher until her marriage to Amasa Campbell in 1890 at the age of 31. On May 14, 1892, Grace gave birth to their only child, Helen. Grace devoted herself to the Victorian responsibilities of wife, mother, socialite, and household manager.</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Her main responsibility was to manage the household. In 1910, running a mansion was like running a small business. She hired and directed staff, kept up correspondence, and paid bills. Along with her household management responsibilities, Grace was  responsible for maintaining social friendships to help secure her husband’s status as an influential businessman.</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Grace sympathized with the Progressive Movement reforms of her time, including the temperance movement and women’s suffrage. Washington’s equal vote amendment passed in 1910. While there is no evidence that Grace Campbell supported that measure, or ever voted, she did attend a tea in 1916 for 23 suffragists, including Elizabeth Cady Stanton’s daughter, Harriet Stanton Blatch. Grace’s daughter, Helen, recorded Grace and her attendance at the tea. Helen also recorded in her diary voting for Republican candidate Charles Evans Hughes over Woodrow Wilson during the 1916 Presidential Election.</a:t>
            </a:r>
          </a:p>
        </p:txBody>
      </p:sp>
      <p:sp>
        <p:nvSpPr>
          <p:cNvPr id="5" name="Freeform 5"/>
          <p:cNvSpPr/>
          <p:nvPr/>
        </p:nvSpPr>
        <p:spPr>
          <a:xfrm>
            <a:off x="277997" y="1759929"/>
            <a:ext cx="4709235" cy="5868206"/>
          </a:xfrm>
          <a:custGeom>
            <a:avLst/>
            <a:gdLst/>
            <a:ahLst/>
            <a:cxnLst/>
            <a:rect l="l" t="t" r="r" b="b"/>
            <a:pathLst>
              <a:path w="4709235" h="5868206">
                <a:moveTo>
                  <a:pt x="0" y="0"/>
                </a:moveTo>
                <a:lnTo>
                  <a:pt x="4709235" y="0"/>
                </a:lnTo>
                <a:lnTo>
                  <a:pt x="4709235" y="5868205"/>
                </a:lnTo>
                <a:lnTo>
                  <a:pt x="0" y="5868205"/>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35318" y="7836364"/>
            <a:ext cx="2323456" cy="913930"/>
          </a:xfrm>
          <a:prstGeom prst="rect">
            <a:avLst/>
          </a:prstGeom>
        </p:spPr>
        <p:txBody>
          <a:bodyPr lIns="0" tIns="0" rIns="0" bIns="0" rtlCol="0" anchor="t">
            <a:spAutoFit/>
          </a:bodyPr>
          <a:lstStyle/>
          <a:p>
            <a:pPr algn="l">
              <a:lnSpc>
                <a:spcPts val="1449"/>
              </a:lnSpc>
              <a:spcBef>
                <a:spcPct val="0"/>
              </a:spcBef>
            </a:pPr>
            <a:r>
              <a:rPr lang="en-US" sz="1329" spc="82">
                <a:solidFill>
                  <a:srgbClr val="000000"/>
                </a:solidFill>
                <a:latin typeface="Aptos"/>
                <a:ea typeface="Aptos"/>
                <a:cs typeface="Aptos"/>
                <a:sym typeface="Aptos"/>
              </a:rPr>
              <a:t>Northwest Museum of Arts and Culture, 2485.2 Grace CampbellPortrait painted by Thomas Smith,1904, Gift of Bill and Helen Powell</a:t>
            </a:r>
          </a:p>
        </p:txBody>
      </p:sp>
      <p:sp>
        <p:nvSpPr>
          <p:cNvPr id="7" name="TextBox 7"/>
          <p:cNvSpPr txBox="1"/>
          <p:nvPr/>
        </p:nvSpPr>
        <p:spPr>
          <a:xfrm>
            <a:off x="14999274" y="8903716"/>
            <a:ext cx="2700666" cy="6805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Grace Campbell, The Joel E. Ferris Research Archives, Campbell House Collection, 1914, L84-187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423770" y="275268"/>
            <a:ext cx="8720230" cy="5816394"/>
          </a:xfrm>
          <a:custGeom>
            <a:avLst/>
            <a:gdLst/>
            <a:ahLst/>
            <a:cxnLst/>
            <a:rect l="l" t="t" r="r" b="b"/>
            <a:pathLst>
              <a:path w="8720230" h="5816394">
                <a:moveTo>
                  <a:pt x="0" y="0"/>
                </a:moveTo>
                <a:lnTo>
                  <a:pt x="8720230" y="0"/>
                </a:lnTo>
                <a:lnTo>
                  <a:pt x="8720230" y="5816393"/>
                </a:lnTo>
                <a:lnTo>
                  <a:pt x="0" y="5816393"/>
                </a:lnTo>
                <a:lnTo>
                  <a:pt x="0" y="0"/>
                </a:lnTo>
                <a:close/>
              </a:path>
            </a:pathLst>
          </a:custGeom>
          <a:blipFill>
            <a:blip r:embed="rId4"/>
            <a:stretch>
              <a:fillRect/>
            </a:stretch>
          </a:blipFill>
        </p:spPr>
        <p:txBody>
          <a:bodyPr/>
          <a:lstStyle/>
          <a:p>
            <a:endParaRPr lang="en-US"/>
          </a:p>
        </p:txBody>
      </p:sp>
      <p:sp>
        <p:nvSpPr>
          <p:cNvPr id="4" name="Freeform 4"/>
          <p:cNvSpPr/>
          <p:nvPr/>
        </p:nvSpPr>
        <p:spPr>
          <a:xfrm>
            <a:off x="14411513" y="6683709"/>
            <a:ext cx="3343883" cy="3437888"/>
          </a:xfrm>
          <a:custGeom>
            <a:avLst/>
            <a:gdLst/>
            <a:ahLst/>
            <a:cxnLst/>
            <a:rect l="l" t="t" r="r" b="b"/>
            <a:pathLst>
              <a:path w="3343883" h="3437888">
                <a:moveTo>
                  <a:pt x="0" y="0"/>
                </a:moveTo>
                <a:lnTo>
                  <a:pt x="3343883" y="0"/>
                </a:lnTo>
                <a:lnTo>
                  <a:pt x="3343883" y="3437889"/>
                </a:lnTo>
                <a:lnTo>
                  <a:pt x="0" y="3437889"/>
                </a:lnTo>
                <a:lnTo>
                  <a:pt x="0" y="0"/>
                </a:lnTo>
                <a:close/>
              </a:path>
            </a:pathLst>
          </a:custGeom>
          <a:blipFill>
            <a:blip r:embed="rId5"/>
            <a:stretch>
              <a:fillRect/>
            </a:stretch>
          </a:blipFill>
        </p:spPr>
        <p:txBody>
          <a:bodyPr/>
          <a:lstStyle/>
          <a:p>
            <a:endParaRPr lang="en-US"/>
          </a:p>
        </p:txBody>
      </p:sp>
      <p:sp>
        <p:nvSpPr>
          <p:cNvPr id="5" name="Freeform 5"/>
          <p:cNvSpPr/>
          <p:nvPr/>
        </p:nvSpPr>
        <p:spPr>
          <a:xfrm>
            <a:off x="14348565" y="275268"/>
            <a:ext cx="3406831" cy="4542441"/>
          </a:xfrm>
          <a:custGeom>
            <a:avLst/>
            <a:gdLst/>
            <a:ahLst/>
            <a:cxnLst/>
            <a:rect l="l" t="t" r="r" b="b"/>
            <a:pathLst>
              <a:path w="3406831" h="4542441">
                <a:moveTo>
                  <a:pt x="0" y="0"/>
                </a:moveTo>
                <a:lnTo>
                  <a:pt x="3406831" y="0"/>
                </a:lnTo>
                <a:lnTo>
                  <a:pt x="3406831" y="4542441"/>
                </a:lnTo>
                <a:lnTo>
                  <a:pt x="0" y="4542441"/>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9338283" y="246693"/>
            <a:ext cx="4237613" cy="215519"/>
          </a:xfrm>
          <a:prstGeom prst="rect">
            <a:avLst/>
          </a:prstGeom>
        </p:spPr>
        <p:txBody>
          <a:bodyPr lIns="0" tIns="0" rIns="0" bIns="0" rtlCol="0" anchor="t">
            <a:spAutoFit/>
          </a:bodyPr>
          <a:lstStyle/>
          <a:p>
            <a:pPr algn="l">
              <a:lnSpc>
                <a:spcPts val="1770"/>
              </a:lnSpc>
            </a:pPr>
            <a:r>
              <a:rPr lang="en-US" sz="1264">
                <a:solidFill>
                  <a:srgbClr val="000000"/>
                </a:solidFill>
                <a:latin typeface="Aptos"/>
                <a:ea typeface="Aptos"/>
                <a:cs typeface="Aptos"/>
                <a:sym typeface="Aptos"/>
              </a:rPr>
              <a:t>Campbell House Reception Room. Photo Credit: Dean Davis</a:t>
            </a:r>
          </a:p>
        </p:txBody>
      </p:sp>
      <p:sp>
        <p:nvSpPr>
          <p:cNvPr id="7" name="TextBox 7"/>
          <p:cNvSpPr txBox="1"/>
          <p:nvPr/>
        </p:nvSpPr>
        <p:spPr>
          <a:xfrm>
            <a:off x="14348565" y="4827234"/>
            <a:ext cx="3406831" cy="817283"/>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Culture,784.28, Portrait of a Gentlewoman,1900-1915, Gift of Mr W. W. and Mrs. Helen Campbell Powell, 1960. Located in the Campbell’s Reception Room</a:t>
            </a:r>
          </a:p>
        </p:txBody>
      </p:sp>
      <p:sp>
        <p:nvSpPr>
          <p:cNvPr id="8" name="TextBox 8"/>
          <p:cNvSpPr txBox="1"/>
          <p:nvPr/>
        </p:nvSpPr>
        <p:spPr>
          <a:xfrm>
            <a:off x="14348565" y="5917396"/>
            <a:ext cx="3827376" cy="655358"/>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784.41, Madonna in gold frame,1910, Gift of Mrs. Helen Campbell Powell, 1960. Located in the Campbell’s Reception room.</a:t>
            </a:r>
          </a:p>
        </p:txBody>
      </p:sp>
      <p:sp>
        <p:nvSpPr>
          <p:cNvPr id="9" name="TextBox 9"/>
          <p:cNvSpPr txBox="1"/>
          <p:nvPr/>
        </p:nvSpPr>
        <p:spPr>
          <a:xfrm>
            <a:off x="423770" y="6645609"/>
            <a:ext cx="8720230" cy="3075178"/>
          </a:xfrm>
          <a:prstGeom prst="rect">
            <a:avLst/>
          </a:prstGeom>
        </p:spPr>
        <p:txBody>
          <a:bodyPr lIns="0" tIns="0" rIns="0" bIns="0" rtlCol="0" anchor="t">
            <a:spAutoFit/>
          </a:bodyPr>
          <a:lstStyle/>
          <a:p>
            <a:pPr algn="l">
              <a:lnSpc>
                <a:spcPts val="2701"/>
              </a:lnSpc>
              <a:spcBef>
                <a:spcPct val="0"/>
              </a:spcBef>
            </a:pPr>
            <a:r>
              <a:rPr lang="en-US" sz="1929">
                <a:solidFill>
                  <a:srgbClr val="000000"/>
                </a:solidFill>
                <a:latin typeface="Aptos"/>
                <a:ea typeface="Aptos"/>
                <a:cs typeface="Aptos"/>
                <a:sym typeface="Aptos"/>
              </a:rPr>
              <a:t>The reception room is where Grace wore this elegant, but restrictive, reception dress. Grace was responsible for maintaining social friendships to help secure her husband’s status as an influential businessman and entertaining guests during reception days helped maintain those social bonds.</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Reception days in Browne’s Addition were on Thursdays. The French Rococo style reception room, the receiving dress, and souvenirs from the family’s grand tour of Europe were outward signs of Mrs. Campbell’s position as a woman of wealth and a member of Spokane’s elite society.</a:t>
            </a:r>
          </a:p>
        </p:txBody>
      </p:sp>
      <p:sp>
        <p:nvSpPr>
          <p:cNvPr id="10" name="Freeform 10"/>
          <p:cNvSpPr/>
          <p:nvPr/>
        </p:nvSpPr>
        <p:spPr>
          <a:xfrm>
            <a:off x="9402252" y="609286"/>
            <a:ext cx="4688062" cy="9852319"/>
          </a:xfrm>
          <a:custGeom>
            <a:avLst/>
            <a:gdLst/>
            <a:ahLst/>
            <a:cxnLst/>
            <a:rect l="l" t="t" r="r" b="b"/>
            <a:pathLst>
              <a:path w="4688062" h="9852319">
                <a:moveTo>
                  <a:pt x="0" y="0"/>
                </a:moveTo>
                <a:lnTo>
                  <a:pt x="4688062" y="0"/>
                </a:lnTo>
                <a:lnTo>
                  <a:pt x="4688062" y="9852319"/>
                </a:lnTo>
                <a:lnTo>
                  <a:pt x="0" y="9852319"/>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198790" y="1028700"/>
            <a:ext cx="6696486" cy="7555978"/>
          </a:xfrm>
          <a:custGeom>
            <a:avLst/>
            <a:gdLst/>
            <a:ahLst/>
            <a:cxnLst/>
            <a:rect l="l" t="t" r="r" b="b"/>
            <a:pathLst>
              <a:path w="6696486" h="7555978">
                <a:moveTo>
                  <a:pt x="0" y="0"/>
                </a:moveTo>
                <a:lnTo>
                  <a:pt x="6696486" y="0"/>
                </a:lnTo>
                <a:lnTo>
                  <a:pt x="6696486" y="7555978"/>
                </a:lnTo>
                <a:lnTo>
                  <a:pt x="0" y="7555978"/>
                </a:lnTo>
                <a:lnTo>
                  <a:pt x="0" y="0"/>
                </a:lnTo>
                <a:close/>
              </a:path>
            </a:pathLst>
          </a:custGeom>
          <a:blipFill>
            <a:blip r:embed="rId4"/>
            <a:stretch>
              <a:fillRect/>
            </a:stretch>
          </a:blipFill>
        </p:spPr>
        <p:txBody>
          <a:bodyPr/>
          <a:lstStyle/>
          <a:p>
            <a:endParaRPr lang="en-US"/>
          </a:p>
        </p:txBody>
      </p:sp>
      <p:sp>
        <p:nvSpPr>
          <p:cNvPr id="4" name="Freeform 4"/>
          <p:cNvSpPr/>
          <p:nvPr/>
        </p:nvSpPr>
        <p:spPr>
          <a:xfrm>
            <a:off x="13658186" y="430325"/>
            <a:ext cx="4443244" cy="6656545"/>
          </a:xfrm>
          <a:custGeom>
            <a:avLst/>
            <a:gdLst/>
            <a:ahLst/>
            <a:cxnLst/>
            <a:rect l="l" t="t" r="r" b="b"/>
            <a:pathLst>
              <a:path w="4443244" h="6656545">
                <a:moveTo>
                  <a:pt x="0" y="0"/>
                </a:moveTo>
                <a:lnTo>
                  <a:pt x="4443244" y="0"/>
                </a:lnTo>
                <a:lnTo>
                  <a:pt x="4443244" y="6656545"/>
                </a:lnTo>
                <a:lnTo>
                  <a:pt x="0" y="665654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98790" y="8697200"/>
            <a:ext cx="2586385" cy="913930"/>
          </a:xfrm>
          <a:prstGeom prst="rect">
            <a:avLst/>
          </a:prstGeom>
        </p:spPr>
        <p:txBody>
          <a:bodyPr lIns="0" tIns="0" rIns="0" bIns="0" rtlCol="0" anchor="t">
            <a:spAutoFit/>
          </a:bodyPr>
          <a:lstStyle/>
          <a:p>
            <a:pPr algn="l">
              <a:lnSpc>
                <a:spcPts val="1449"/>
              </a:lnSpc>
              <a:spcBef>
                <a:spcPct val="0"/>
              </a:spcBef>
            </a:pPr>
            <a:r>
              <a:rPr lang="en-US" sz="1329" spc="82">
                <a:solidFill>
                  <a:srgbClr val="000000"/>
                </a:solidFill>
                <a:latin typeface="Aptos"/>
                <a:ea typeface="Aptos"/>
                <a:cs typeface="Aptos"/>
                <a:sym typeface="Aptos"/>
              </a:rPr>
              <a:t>Northwest Museum of Arts and Culture, 2485.1, Portrait of Amasa Campbell painted by Thomas Smith, 1904, Gift of Mrs. W.W. Powell</a:t>
            </a:r>
          </a:p>
        </p:txBody>
      </p:sp>
      <p:sp>
        <p:nvSpPr>
          <p:cNvPr id="6" name="TextBox 6"/>
          <p:cNvSpPr txBox="1"/>
          <p:nvPr/>
        </p:nvSpPr>
        <p:spPr>
          <a:xfrm>
            <a:off x="15388386" y="7291724"/>
            <a:ext cx="2713044" cy="732955"/>
          </a:xfrm>
          <a:prstGeom prst="rect">
            <a:avLst/>
          </a:prstGeom>
        </p:spPr>
        <p:txBody>
          <a:bodyPr lIns="0" tIns="0" rIns="0" bIns="0" rtlCol="0" anchor="t">
            <a:spAutoFit/>
          </a:bodyPr>
          <a:lstStyle/>
          <a:p>
            <a:pPr algn="l">
              <a:lnSpc>
                <a:spcPts val="1449"/>
              </a:lnSpc>
              <a:spcBef>
                <a:spcPct val="0"/>
              </a:spcBef>
            </a:pPr>
            <a:r>
              <a:rPr lang="en-US" sz="1329" spc="82">
                <a:solidFill>
                  <a:srgbClr val="000000"/>
                </a:solidFill>
                <a:latin typeface="Aptos"/>
                <a:ea typeface="Aptos"/>
                <a:cs typeface="Aptos"/>
                <a:sym typeface="Aptos"/>
              </a:rPr>
              <a:t>Northwest Museum of Arts and Culture, 4429.19 Amasa Campbell Humidor, 1895-1905, Museum Purchase, 2019</a:t>
            </a:r>
          </a:p>
        </p:txBody>
      </p:sp>
      <p:sp>
        <p:nvSpPr>
          <p:cNvPr id="7" name="TextBox 7"/>
          <p:cNvSpPr txBox="1"/>
          <p:nvPr/>
        </p:nvSpPr>
        <p:spPr>
          <a:xfrm>
            <a:off x="7132531" y="98171"/>
            <a:ext cx="6288399" cy="10052558"/>
          </a:xfrm>
          <a:prstGeom prst="rect">
            <a:avLst/>
          </a:prstGeom>
        </p:spPr>
        <p:txBody>
          <a:bodyPr lIns="0" tIns="0" rIns="0" bIns="0" rtlCol="0" anchor="t">
            <a:spAutoFit/>
          </a:bodyPr>
          <a:lstStyle/>
          <a:p>
            <a:pPr algn="l">
              <a:lnSpc>
                <a:spcPts val="2422"/>
              </a:lnSpc>
              <a:spcBef>
                <a:spcPct val="0"/>
              </a:spcBef>
            </a:pPr>
            <a:r>
              <a:rPr lang="en-US" sz="1730" b="1">
                <a:solidFill>
                  <a:srgbClr val="000000"/>
                </a:solidFill>
                <a:latin typeface="Aptos Bold"/>
                <a:ea typeface="Aptos Bold"/>
                <a:cs typeface="Aptos Bold"/>
                <a:sym typeface="Aptos Bold"/>
              </a:rPr>
              <a:t>Amasa Campbell (1845-1912)</a:t>
            </a:r>
          </a:p>
          <a:p>
            <a:pPr algn="l">
              <a:lnSpc>
                <a:spcPts val="2422"/>
              </a:lnSpc>
              <a:spcBef>
                <a:spcPct val="0"/>
              </a:spcBef>
            </a:pPr>
            <a:r>
              <a:rPr lang="en-US" sz="1730">
                <a:solidFill>
                  <a:srgbClr val="000000"/>
                </a:solidFill>
                <a:latin typeface="Aptos"/>
                <a:ea typeface="Aptos"/>
                <a:cs typeface="Aptos"/>
                <a:sym typeface="Aptos"/>
              </a:rPr>
              <a:t>In 1887 Amasa Campbell and John Finch traveled to North Idaho to invest in silver mines. They hit it big with the Gem and Standard mines. Campbell and Finch eventually teamed up with Patsy Clark and founded the Hecla Mining Company. Campbell and Finch invested in a variety of business ventures, including the Coeur d’Alene Hardware Company which made mining machinery. They also invested in regional banks, real estate, logging, farming, and newly invented power generation such as the Wallace Electric Light Co.</a:t>
            </a:r>
          </a:p>
          <a:p>
            <a:pPr algn="l">
              <a:lnSpc>
                <a:spcPts val="2422"/>
              </a:lnSpc>
              <a:spcBef>
                <a:spcPct val="0"/>
              </a:spcBef>
            </a:pPr>
            <a:endParaRPr lang="en-US" sz="1730">
              <a:solidFill>
                <a:srgbClr val="000000"/>
              </a:solidFill>
              <a:latin typeface="Aptos"/>
              <a:ea typeface="Aptos"/>
              <a:cs typeface="Aptos"/>
              <a:sym typeface="Aptos"/>
            </a:endParaRPr>
          </a:p>
          <a:p>
            <a:pPr algn="l">
              <a:lnSpc>
                <a:spcPts val="2422"/>
              </a:lnSpc>
              <a:spcBef>
                <a:spcPct val="0"/>
              </a:spcBef>
            </a:pPr>
            <a:r>
              <a:rPr lang="en-US" sz="1730">
                <a:solidFill>
                  <a:srgbClr val="000000"/>
                </a:solidFill>
                <a:latin typeface="Aptos"/>
                <a:ea typeface="Aptos"/>
                <a:cs typeface="Aptos"/>
                <a:sym typeface="Aptos"/>
              </a:rPr>
              <a:t>Hard rock miners in silver mines worked a ten-hour day for $3.00 a day, six days a week. The deep rock mining that took place in the Coeur d’Alene mining district was both physically taxing and very dangerous. In 1892, the Mine Owner’s Association, which included Campbell and Finch, refused to give in to miner’s demands for higher pay and hired non-union workers and armed guards to break the unions. Riots broke out between the union miners and company guards which resulted in men killed and the non-union workers surrendering. The governor of Idaho instituted martial law, and the National Guard was sent to restore order.</a:t>
            </a:r>
          </a:p>
          <a:p>
            <a:pPr algn="l">
              <a:lnSpc>
                <a:spcPts val="2422"/>
              </a:lnSpc>
              <a:spcBef>
                <a:spcPct val="0"/>
              </a:spcBef>
            </a:pPr>
            <a:endParaRPr lang="en-US" sz="1730">
              <a:solidFill>
                <a:srgbClr val="000000"/>
              </a:solidFill>
              <a:latin typeface="Aptos"/>
              <a:ea typeface="Aptos"/>
              <a:cs typeface="Aptos"/>
              <a:sym typeface="Aptos"/>
            </a:endParaRPr>
          </a:p>
          <a:p>
            <a:pPr algn="l">
              <a:lnSpc>
                <a:spcPts val="2422"/>
              </a:lnSpc>
              <a:spcBef>
                <a:spcPct val="0"/>
              </a:spcBef>
            </a:pPr>
            <a:r>
              <a:rPr lang="en-US" sz="1730">
                <a:solidFill>
                  <a:srgbClr val="000000"/>
                </a:solidFill>
                <a:latin typeface="Aptos"/>
                <a:ea typeface="Aptos"/>
                <a:cs typeface="Aptos"/>
                <a:sym typeface="Aptos"/>
              </a:rPr>
              <a:t>The next year, in 1883, The Western Federation of Miners union was formed. More mining strife occurred in 1899 when union workers seized a railroad train and took it to Wardner, Idaho. At the Bunker Hill and Sullivan mine, the workers destroyed one of the world’s largest mining concentrators by detonating over 50 boxes of dynamite under it. Martial law was declared once again.</a:t>
            </a:r>
          </a:p>
          <a:p>
            <a:pPr algn="l">
              <a:lnSpc>
                <a:spcPts val="2422"/>
              </a:lnSpc>
              <a:spcBef>
                <a:spcPct val="0"/>
              </a:spcBef>
            </a:pPr>
            <a:endParaRPr lang="en-US" sz="1730">
              <a:solidFill>
                <a:srgbClr val="000000"/>
              </a:solidFill>
              <a:latin typeface="Aptos"/>
              <a:ea typeface="Aptos"/>
              <a:cs typeface="Aptos"/>
              <a:sym typeface="Aptos"/>
            </a:endParaRPr>
          </a:p>
          <a:p>
            <a:pPr algn="l">
              <a:lnSpc>
                <a:spcPts val="2422"/>
              </a:lnSpc>
              <a:spcBef>
                <a:spcPct val="0"/>
              </a:spcBef>
            </a:pPr>
            <a:r>
              <a:rPr lang="en-US" sz="1730">
                <a:solidFill>
                  <a:srgbClr val="000000"/>
                </a:solidFill>
                <a:latin typeface="Aptos"/>
                <a:ea typeface="Aptos"/>
                <a:cs typeface="Aptos"/>
                <a:sym typeface="Aptos"/>
              </a:rPr>
              <a:t>Violence in Wallace, paired with Spokane becoming the cultural and financial center of the Inland Northwest, played a part in the Campbells and other mine owners building their homes in Spokane’s Browne’s Addition.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11317312" y="2050752"/>
            <a:ext cx="6786685" cy="4530112"/>
          </a:xfrm>
          <a:custGeom>
            <a:avLst/>
            <a:gdLst/>
            <a:ahLst/>
            <a:cxnLst/>
            <a:rect l="l" t="t" r="r" b="b"/>
            <a:pathLst>
              <a:path w="6786685" h="4530112">
                <a:moveTo>
                  <a:pt x="0" y="0"/>
                </a:moveTo>
                <a:lnTo>
                  <a:pt x="6786685" y="0"/>
                </a:lnTo>
                <a:lnTo>
                  <a:pt x="6786685" y="4530112"/>
                </a:lnTo>
                <a:lnTo>
                  <a:pt x="0" y="4530112"/>
                </a:lnTo>
                <a:lnTo>
                  <a:pt x="0" y="0"/>
                </a:lnTo>
                <a:close/>
              </a:path>
            </a:pathLst>
          </a:custGeom>
          <a:blipFill>
            <a:blip r:embed="rId4"/>
            <a:stretch>
              <a:fillRect/>
            </a:stretch>
          </a:blipFill>
        </p:spPr>
        <p:txBody>
          <a:bodyPr/>
          <a:lstStyle/>
          <a:p>
            <a:endParaRPr lang="en-US"/>
          </a:p>
        </p:txBody>
      </p:sp>
      <p:sp>
        <p:nvSpPr>
          <p:cNvPr id="4" name="Freeform 4"/>
          <p:cNvSpPr/>
          <p:nvPr/>
        </p:nvSpPr>
        <p:spPr>
          <a:xfrm>
            <a:off x="487031" y="289536"/>
            <a:ext cx="10618932" cy="8588061"/>
          </a:xfrm>
          <a:custGeom>
            <a:avLst/>
            <a:gdLst/>
            <a:ahLst/>
            <a:cxnLst/>
            <a:rect l="l" t="t" r="r" b="b"/>
            <a:pathLst>
              <a:path w="10618932" h="8588061">
                <a:moveTo>
                  <a:pt x="0" y="0"/>
                </a:moveTo>
                <a:lnTo>
                  <a:pt x="10618932" y="0"/>
                </a:lnTo>
                <a:lnTo>
                  <a:pt x="10618932" y="8588061"/>
                </a:lnTo>
                <a:lnTo>
                  <a:pt x="0" y="8588061"/>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07911" y="8968867"/>
            <a:ext cx="3874649" cy="6805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Campbell House den, 1910, The Joel E. Ferris Research Archives, Campbell House Collection, L91-159.5</a:t>
            </a:r>
          </a:p>
        </p:txBody>
      </p:sp>
      <p:sp>
        <p:nvSpPr>
          <p:cNvPr id="6" name="TextBox 6"/>
          <p:cNvSpPr txBox="1"/>
          <p:nvPr/>
        </p:nvSpPr>
        <p:spPr>
          <a:xfrm>
            <a:off x="14501493" y="6705303"/>
            <a:ext cx="3507400" cy="4519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Mr. Campbell’s den as it looks today, Photos courtesy of Dean Davis</a:t>
            </a:r>
          </a:p>
        </p:txBody>
      </p:sp>
      <p:sp>
        <p:nvSpPr>
          <p:cNvPr id="7" name="TextBox 7"/>
          <p:cNvSpPr txBox="1"/>
          <p:nvPr/>
        </p:nvSpPr>
        <p:spPr>
          <a:xfrm>
            <a:off x="11534913" y="7474316"/>
            <a:ext cx="6569084" cy="908558"/>
          </a:xfrm>
          <a:prstGeom prst="rect">
            <a:avLst/>
          </a:prstGeom>
        </p:spPr>
        <p:txBody>
          <a:bodyPr lIns="0" tIns="0" rIns="0" bIns="0" rtlCol="0" anchor="t">
            <a:spAutoFit/>
          </a:bodyPr>
          <a:lstStyle/>
          <a:p>
            <a:pPr algn="l">
              <a:lnSpc>
                <a:spcPts val="2421"/>
              </a:lnSpc>
              <a:spcBef>
                <a:spcPct val="0"/>
              </a:spcBef>
            </a:pPr>
            <a:r>
              <a:rPr lang="en-US" sz="1729" b="1" i="1">
                <a:solidFill>
                  <a:srgbClr val="000000"/>
                </a:solidFill>
                <a:latin typeface="Aptos Bold Italics"/>
                <a:ea typeface="Aptos Bold Italics"/>
                <a:cs typeface="Aptos Bold Italics"/>
                <a:sym typeface="Aptos Bold Italics"/>
              </a:rPr>
              <a:t>Amasa Campbell’s den, pictured here, was where the men retired after a dinner party to play cards and visit with each other.</a:t>
            </a:r>
          </a:p>
          <a:p>
            <a:pPr algn="l">
              <a:lnSpc>
                <a:spcPts val="2421"/>
              </a:lnSpc>
              <a:spcBef>
                <a:spcPct val="0"/>
              </a:spcBef>
            </a:pPr>
            <a:r>
              <a:rPr lang="en-US" sz="1729" b="1" i="1">
                <a:solidFill>
                  <a:srgbClr val="000000"/>
                </a:solidFill>
                <a:latin typeface="Aptos Bold Italics"/>
                <a:ea typeface="Aptos Bold Italics"/>
                <a:cs typeface="Aptos Bold Italics"/>
                <a:sym typeface="Aptos Bold Italics"/>
              </a:rPr>
              <a:t>Imagine the conversations that took place in this room.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9357307" y="1289335"/>
            <a:ext cx="8729465" cy="5822553"/>
          </a:xfrm>
          <a:custGeom>
            <a:avLst/>
            <a:gdLst/>
            <a:ahLst/>
            <a:cxnLst/>
            <a:rect l="l" t="t" r="r" b="b"/>
            <a:pathLst>
              <a:path w="8729465" h="5822553">
                <a:moveTo>
                  <a:pt x="0" y="0"/>
                </a:moveTo>
                <a:lnTo>
                  <a:pt x="8729465" y="0"/>
                </a:lnTo>
                <a:lnTo>
                  <a:pt x="8729465" y="5822553"/>
                </a:lnTo>
                <a:lnTo>
                  <a:pt x="0" y="5822553"/>
                </a:lnTo>
                <a:lnTo>
                  <a:pt x="0" y="0"/>
                </a:lnTo>
                <a:close/>
              </a:path>
            </a:pathLst>
          </a:custGeom>
          <a:blipFill>
            <a:blip r:embed="rId4"/>
            <a:stretch>
              <a:fillRect/>
            </a:stretch>
          </a:blipFill>
        </p:spPr>
        <p:txBody>
          <a:bodyPr/>
          <a:lstStyle/>
          <a:p>
            <a:endParaRPr lang="en-US"/>
          </a:p>
        </p:txBody>
      </p:sp>
      <p:sp>
        <p:nvSpPr>
          <p:cNvPr id="4" name="Freeform 4"/>
          <p:cNvSpPr/>
          <p:nvPr/>
        </p:nvSpPr>
        <p:spPr>
          <a:xfrm>
            <a:off x="381072" y="834771"/>
            <a:ext cx="9101179" cy="7220268"/>
          </a:xfrm>
          <a:custGeom>
            <a:avLst/>
            <a:gdLst/>
            <a:ahLst/>
            <a:cxnLst/>
            <a:rect l="l" t="t" r="r" b="b"/>
            <a:pathLst>
              <a:path w="9101179" h="7220268">
                <a:moveTo>
                  <a:pt x="0" y="0"/>
                </a:moveTo>
                <a:lnTo>
                  <a:pt x="9101178" y="0"/>
                </a:lnTo>
                <a:lnTo>
                  <a:pt x="9101178" y="7220268"/>
                </a:lnTo>
                <a:lnTo>
                  <a:pt x="0" y="722026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9656432" y="647827"/>
            <a:ext cx="7465484" cy="4519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Campbell House Library as it looks now. Helen and her friends enjoyed playing board games such as Parcheesi. Photo Credit: Dean Davis</a:t>
            </a:r>
          </a:p>
        </p:txBody>
      </p:sp>
      <p:sp>
        <p:nvSpPr>
          <p:cNvPr id="6" name="TextBox 6"/>
          <p:cNvSpPr txBox="1"/>
          <p:nvPr/>
        </p:nvSpPr>
        <p:spPr>
          <a:xfrm>
            <a:off x="381072" y="224409"/>
            <a:ext cx="6262090" cy="4519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Campbell House Library, The Joel E. Ferris Research Archives, Campbell House Collection, 1910, L91.120.28</a:t>
            </a:r>
          </a:p>
        </p:txBody>
      </p:sp>
      <p:sp>
        <p:nvSpPr>
          <p:cNvPr id="7" name="TextBox 7"/>
          <p:cNvSpPr txBox="1"/>
          <p:nvPr/>
        </p:nvSpPr>
        <p:spPr>
          <a:xfrm>
            <a:off x="574010" y="8207439"/>
            <a:ext cx="17566594" cy="1213358"/>
          </a:xfrm>
          <a:prstGeom prst="rect">
            <a:avLst/>
          </a:prstGeom>
        </p:spPr>
        <p:txBody>
          <a:bodyPr lIns="0" tIns="0" rIns="0" bIns="0" rtlCol="0" anchor="t">
            <a:spAutoFit/>
          </a:bodyPr>
          <a:lstStyle/>
          <a:p>
            <a:pPr algn="l">
              <a:lnSpc>
                <a:spcPts val="2421"/>
              </a:lnSpc>
              <a:spcBef>
                <a:spcPct val="0"/>
              </a:spcBef>
            </a:pPr>
            <a:r>
              <a:rPr lang="en-US" sz="1729">
                <a:solidFill>
                  <a:srgbClr val="000000"/>
                </a:solidFill>
                <a:latin typeface="Aptos"/>
                <a:ea typeface="Aptos"/>
                <a:cs typeface="Aptos"/>
                <a:sym typeface="Aptos"/>
              </a:rPr>
              <a:t>The library is where the family spent most of their time. Entertainment at home included dances, music recitals, board games, reading, sewing circles, and dinner parties.  The library was also the room where important family events occurred. Helen Campbell’s 1917 wedding to Bill Powell was held in the library. The funerals of both Amasa Campbell in 1912 and Grace Campbell in 1924 were also held in the library. Much of the furniture you see in the Campbell House library today is orignal furniture from when the Campbells lived in the home. Take a close look at this room. What do you see?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12439874" y="153715"/>
            <a:ext cx="5562404" cy="7927417"/>
          </a:xfrm>
          <a:custGeom>
            <a:avLst/>
            <a:gdLst/>
            <a:ahLst/>
            <a:cxnLst/>
            <a:rect l="l" t="t" r="r" b="b"/>
            <a:pathLst>
              <a:path w="5562404" h="7927417">
                <a:moveTo>
                  <a:pt x="0" y="0"/>
                </a:moveTo>
                <a:lnTo>
                  <a:pt x="5562404" y="0"/>
                </a:lnTo>
                <a:lnTo>
                  <a:pt x="5562404" y="7927417"/>
                </a:lnTo>
                <a:lnTo>
                  <a:pt x="0" y="7927417"/>
                </a:lnTo>
                <a:lnTo>
                  <a:pt x="0" y="0"/>
                </a:lnTo>
                <a:close/>
              </a:path>
            </a:pathLst>
          </a:custGeom>
          <a:blipFill>
            <a:blip r:embed="rId4"/>
            <a:stretch>
              <a:fillRect/>
            </a:stretch>
          </a:blipFill>
        </p:spPr>
        <p:txBody>
          <a:bodyPr/>
          <a:lstStyle/>
          <a:p>
            <a:endParaRPr lang="en-US"/>
          </a:p>
        </p:txBody>
      </p:sp>
      <p:sp>
        <p:nvSpPr>
          <p:cNvPr id="4" name="Freeform 4"/>
          <p:cNvSpPr/>
          <p:nvPr/>
        </p:nvSpPr>
        <p:spPr>
          <a:xfrm>
            <a:off x="5798231" y="981791"/>
            <a:ext cx="6138521" cy="8323418"/>
          </a:xfrm>
          <a:custGeom>
            <a:avLst/>
            <a:gdLst/>
            <a:ahLst/>
            <a:cxnLst/>
            <a:rect l="l" t="t" r="r" b="b"/>
            <a:pathLst>
              <a:path w="6138521" h="8323418">
                <a:moveTo>
                  <a:pt x="0" y="0"/>
                </a:moveTo>
                <a:lnTo>
                  <a:pt x="6138520" y="0"/>
                </a:lnTo>
                <a:lnTo>
                  <a:pt x="6138520" y="8323418"/>
                </a:lnTo>
                <a:lnTo>
                  <a:pt x="0" y="8323418"/>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5794864" y="8200289"/>
            <a:ext cx="2207415" cy="9091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Helen Campbell, The Joel E. Ferris Research Archives, Campbell House Collection, 1908, L91.119.1</a:t>
            </a:r>
          </a:p>
        </p:txBody>
      </p:sp>
      <p:sp>
        <p:nvSpPr>
          <p:cNvPr id="6" name="TextBox 6"/>
          <p:cNvSpPr txBox="1"/>
          <p:nvPr/>
        </p:nvSpPr>
        <p:spPr>
          <a:xfrm>
            <a:off x="12143135" y="8200289"/>
            <a:ext cx="2191564" cy="15949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The Joel E. Ferris Research Archives, Helen Campbell, 1911, L91-118.13, Campbell House Collection, This was taken the same year as Helen’s “Debut” into Spokane’s society.</a:t>
            </a:r>
          </a:p>
        </p:txBody>
      </p:sp>
      <p:sp>
        <p:nvSpPr>
          <p:cNvPr id="7" name="TextBox 7"/>
          <p:cNvSpPr txBox="1"/>
          <p:nvPr/>
        </p:nvSpPr>
        <p:spPr>
          <a:xfrm>
            <a:off x="345286" y="500761"/>
            <a:ext cx="5243395" cy="8904478"/>
          </a:xfrm>
          <a:prstGeom prst="rect">
            <a:avLst/>
          </a:prstGeom>
        </p:spPr>
        <p:txBody>
          <a:bodyPr lIns="0" tIns="0" rIns="0" bIns="0" rtlCol="0" anchor="t">
            <a:spAutoFit/>
          </a:bodyPr>
          <a:lstStyle/>
          <a:p>
            <a:pPr algn="l">
              <a:lnSpc>
                <a:spcPts val="2701"/>
              </a:lnSpc>
              <a:spcBef>
                <a:spcPct val="0"/>
              </a:spcBef>
            </a:pPr>
            <a:r>
              <a:rPr lang="en-US" sz="1929" b="1">
                <a:solidFill>
                  <a:srgbClr val="000000"/>
                </a:solidFill>
                <a:latin typeface="Aptos Bold"/>
                <a:ea typeface="Aptos Bold"/>
                <a:cs typeface="Aptos Bold"/>
                <a:sym typeface="Aptos Bold"/>
              </a:rPr>
              <a:t>Helen Campbell (1892-1964) </a:t>
            </a:r>
          </a:p>
          <a:p>
            <a:pPr algn="l">
              <a:lnSpc>
                <a:spcPts val="2701"/>
              </a:lnSpc>
              <a:spcBef>
                <a:spcPct val="0"/>
              </a:spcBef>
            </a:pPr>
            <a:r>
              <a:rPr lang="en-US" sz="1929">
                <a:solidFill>
                  <a:srgbClr val="000000"/>
                </a:solidFill>
                <a:latin typeface="Aptos"/>
                <a:ea typeface="Aptos"/>
                <a:cs typeface="Aptos"/>
                <a:sym typeface="Aptos"/>
              </a:rPr>
              <a:t>Helen was the only child of Amasa and Grace Campbell. She was six years old when they moved into the house and lived there until just after her marriage, at the age of 25, to Bill Powell in 1917. Helen’s generation were considered “New Women”. She and her friends enjoyed sports and outdoor activities. Their dresses were shorter and less restrictive than Grace’s generation. Their hair was bobbed, and technology was rapidly changing. Cars replaced horses and carriages; homes were electrified; telephones were available, as well as radios and moving pictures. </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Helen is pictured here in the library. She loved attending dances; participated in music recitals; enjoyed board games and reading; and she was both invited to and hosted many dinner parties and “Tango Teas”. </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The Castle Walk (Irene and Vernon Castle), The Fox Trot, and The Tango were popular dances that Helen talks about in her Line a Day diary she kept between 1913-1917. We know a great deal about Helen’s daily activities and friends from that diary.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415141" y="683865"/>
            <a:ext cx="6319062" cy="8206574"/>
          </a:xfrm>
          <a:custGeom>
            <a:avLst/>
            <a:gdLst/>
            <a:ahLst/>
            <a:cxnLst/>
            <a:rect l="l" t="t" r="r" b="b"/>
            <a:pathLst>
              <a:path w="6319062" h="8206574">
                <a:moveTo>
                  <a:pt x="0" y="0"/>
                </a:moveTo>
                <a:lnTo>
                  <a:pt x="6319062" y="0"/>
                </a:lnTo>
                <a:lnTo>
                  <a:pt x="6319062" y="8206574"/>
                </a:lnTo>
                <a:lnTo>
                  <a:pt x="0" y="820657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68825" y="9032367"/>
            <a:ext cx="2042943" cy="8355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The Joel E. Ferris Research Archives, Campbell House Collection, 1917, L91.159.41</a:t>
            </a:r>
          </a:p>
        </p:txBody>
      </p:sp>
      <p:sp>
        <p:nvSpPr>
          <p:cNvPr id="5" name="Freeform 5"/>
          <p:cNvSpPr/>
          <p:nvPr/>
        </p:nvSpPr>
        <p:spPr>
          <a:xfrm>
            <a:off x="11786431" y="683865"/>
            <a:ext cx="6129978" cy="7796474"/>
          </a:xfrm>
          <a:custGeom>
            <a:avLst/>
            <a:gdLst/>
            <a:ahLst/>
            <a:cxnLst/>
            <a:rect l="l" t="t" r="r" b="b"/>
            <a:pathLst>
              <a:path w="6129978" h="7796474">
                <a:moveTo>
                  <a:pt x="0" y="0"/>
                </a:moveTo>
                <a:lnTo>
                  <a:pt x="6129977" y="0"/>
                </a:lnTo>
                <a:lnTo>
                  <a:pt x="6129977" y="7796474"/>
                </a:lnTo>
                <a:lnTo>
                  <a:pt x="0" y="779647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5490977" y="8458385"/>
            <a:ext cx="2299132" cy="8355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Bill Powell and son, 1918, The Joel E. Ferris Research Archives, Campbell House Collection,  L91-120.9</a:t>
            </a:r>
          </a:p>
        </p:txBody>
      </p:sp>
      <p:sp>
        <p:nvSpPr>
          <p:cNvPr id="7" name="TextBox 7"/>
          <p:cNvSpPr txBox="1"/>
          <p:nvPr/>
        </p:nvSpPr>
        <p:spPr>
          <a:xfrm>
            <a:off x="6897361" y="329311"/>
            <a:ext cx="4725911" cy="9590278"/>
          </a:xfrm>
          <a:prstGeom prst="rect">
            <a:avLst/>
          </a:prstGeom>
        </p:spPr>
        <p:txBody>
          <a:bodyPr lIns="0" tIns="0" rIns="0" bIns="0" rtlCol="0" anchor="t">
            <a:spAutoFit/>
          </a:bodyPr>
          <a:lstStyle/>
          <a:p>
            <a:pPr algn="l">
              <a:lnSpc>
                <a:spcPts val="2701"/>
              </a:lnSpc>
              <a:spcBef>
                <a:spcPct val="0"/>
              </a:spcBef>
            </a:pPr>
            <a:r>
              <a:rPr lang="en-US" sz="1929">
                <a:solidFill>
                  <a:srgbClr val="000000"/>
                </a:solidFill>
                <a:latin typeface="Aptos"/>
                <a:ea typeface="Aptos"/>
                <a:cs typeface="Aptos"/>
                <a:sym typeface="Aptos"/>
              </a:rPr>
              <a:t>Helen Campbell married Bill Powell (1888-1972) in 1917. The marriage took place just before Bill was sent to serve in France during WWI. Helen lived with her mother during this time.</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After Bill’s return, he resumed his business in the timber industry and the couple had three sons together. They raised them in Spokane and British Columbia.</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WWII produced tragedy for the family when their middle son, Allan, a WWII Bomber pilot was killed when his plane went down over Europe. Their oldest son, Bill, served in the Pacific and the youngest son, John, was a musician with the USO, entertaining the troops in Europe.</a:t>
            </a:r>
          </a:p>
          <a:p>
            <a:pPr algn="l">
              <a:lnSpc>
                <a:spcPts val="2701"/>
              </a:lnSpc>
              <a:spcBef>
                <a:spcPct val="0"/>
              </a:spcBef>
            </a:pPr>
            <a:endParaRPr lang="en-US" sz="1929">
              <a:solidFill>
                <a:srgbClr val="000000"/>
              </a:solidFill>
              <a:latin typeface="Aptos"/>
              <a:ea typeface="Aptos"/>
              <a:cs typeface="Aptos"/>
              <a:sym typeface="Aptos"/>
            </a:endParaRPr>
          </a:p>
          <a:p>
            <a:pPr algn="l">
              <a:lnSpc>
                <a:spcPts val="2701"/>
              </a:lnSpc>
              <a:spcBef>
                <a:spcPct val="0"/>
              </a:spcBef>
            </a:pPr>
            <a:r>
              <a:rPr lang="en-US" sz="1929">
                <a:solidFill>
                  <a:srgbClr val="000000"/>
                </a:solidFill>
                <a:latin typeface="Aptos"/>
                <a:ea typeface="Aptos"/>
                <a:cs typeface="Aptos"/>
                <a:sym typeface="Aptos"/>
              </a:rPr>
              <a:t>Helen and Bill’s generation saw great changes in the United States. When they were born, horses, carriages, and railroads were the main forms of transportation. During their lifetimes, they experienced two World Wars; a technology boom that included radios, televisions, and movies; as well as the advent of automobiles, airplanes, and astronauts landing on the moon.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280752" y="191456"/>
            <a:ext cx="4504911" cy="9467413"/>
          </a:xfrm>
          <a:custGeom>
            <a:avLst/>
            <a:gdLst/>
            <a:ahLst/>
            <a:cxnLst/>
            <a:rect l="l" t="t" r="r" b="b"/>
            <a:pathLst>
              <a:path w="4504911" h="9467413">
                <a:moveTo>
                  <a:pt x="0" y="0"/>
                </a:moveTo>
                <a:lnTo>
                  <a:pt x="4504911" y="0"/>
                </a:lnTo>
                <a:lnTo>
                  <a:pt x="4504911" y="9467414"/>
                </a:lnTo>
                <a:lnTo>
                  <a:pt x="0" y="9467414"/>
                </a:lnTo>
                <a:lnTo>
                  <a:pt x="0" y="0"/>
                </a:lnTo>
                <a:close/>
              </a:path>
            </a:pathLst>
          </a:custGeom>
          <a:blipFill>
            <a:blip r:embed="rId3"/>
            <a:stretch>
              <a:fillRect/>
            </a:stretch>
          </a:blipFill>
        </p:spPr>
        <p:txBody>
          <a:bodyPr/>
          <a:lstStyle/>
          <a:p>
            <a:endParaRPr lang="en-US"/>
          </a:p>
        </p:txBody>
      </p:sp>
      <p:sp>
        <p:nvSpPr>
          <p:cNvPr id="3" name="Freeform 3"/>
          <p:cNvSpPr/>
          <p:nvPr/>
        </p:nvSpPr>
        <p:spPr>
          <a:xfrm>
            <a:off x="4986962" y="191456"/>
            <a:ext cx="12942502" cy="8639120"/>
          </a:xfrm>
          <a:custGeom>
            <a:avLst/>
            <a:gdLst/>
            <a:ahLst/>
            <a:cxnLst/>
            <a:rect l="l" t="t" r="r" b="b"/>
            <a:pathLst>
              <a:path w="12942502" h="8639120">
                <a:moveTo>
                  <a:pt x="0" y="0"/>
                </a:moveTo>
                <a:lnTo>
                  <a:pt x="12942502" y="0"/>
                </a:lnTo>
                <a:lnTo>
                  <a:pt x="12942502" y="8639121"/>
                </a:lnTo>
                <a:lnTo>
                  <a:pt x="0" y="8639121"/>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80752" y="9668395"/>
            <a:ext cx="4504911" cy="551942"/>
          </a:xfrm>
          <a:prstGeom prst="rect">
            <a:avLst/>
          </a:prstGeom>
        </p:spPr>
        <p:txBody>
          <a:bodyPr lIns="0" tIns="0" rIns="0" bIns="0" rtlCol="0" anchor="t">
            <a:spAutoFit/>
          </a:bodyPr>
          <a:lstStyle/>
          <a:p>
            <a:pPr algn="l">
              <a:lnSpc>
                <a:spcPts val="1446"/>
              </a:lnSpc>
            </a:pPr>
            <a:r>
              <a:rPr lang="en-US" sz="1327" spc="82">
                <a:solidFill>
                  <a:srgbClr val="000000"/>
                </a:solidFill>
                <a:latin typeface="Aptos"/>
                <a:ea typeface="Aptos"/>
                <a:cs typeface="Aptos"/>
                <a:sym typeface="Aptos"/>
              </a:rPr>
              <a:t>Northwest Museum of Arts and Culture</a:t>
            </a:r>
          </a:p>
          <a:p>
            <a:pPr algn="l">
              <a:lnSpc>
                <a:spcPts val="1446"/>
              </a:lnSpc>
              <a:spcBef>
                <a:spcPct val="0"/>
              </a:spcBef>
            </a:pPr>
            <a:r>
              <a:rPr lang="en-US" sz="1327" spc="82">
                <a:solidFill>
                  <a:srgbClr val="000000"/>
                </a:solidFill>
                <a:latin typeface="Aptos"/>
                <a:ea typeface="Aptos"/>
                <a:cs typeface="Aptos"/>
                <a:sym typeface="Aptos"/>
              </a:rPr>
              <a:t>43096.2, Helen Campbell Frock, 1914, Gift of Valerie Powell 1985</a:t>
            </a:r>
          </a:p>
        </p:txBody>
      </p:sp>
      <p:sp>
        <p:nvSpPr>
          <p:cNvPr id="5" name="TextBox 5"/>
          <p:cNvSpPr txBox="1"/>
          <p:nvPr/>
        </p:nvSpPr>
        <p:spPr>
          <a:xfrm>
            <a:off x="15393255" y="8867495"/>
            <a:ext cx="2536209" cy="791375"/>
          </a:xfrm>
          <a:prstGeom prst="rect">
            <a:avLst/>
          </a:prstGeom>
        </p:spPr>
        <p:txBody>
          <a:bodyPr lIns="0" tIns="0" rIns="0" bIns="0" rtlCol="0" anchor="t">
            <a:spAutoFit/>
          </a:bodyPr>
          <a:lstStyle/>
          <a:p>
            <a:pPr algn="l">
              <a:lnSpc>
                <a:spcPts val="2114"/>
              </a:lnSpc>
            </a:pPr>
            <a:r>
              <a:rPr lang="en-US" sz="1329" spc="99">
                <a:solidFill>
                  <a:srgbClr val="000000"/>
                </a:solidFill>
                <a:latin typeface="Aptos"/>
                <a:ea typeface="Aptos"/>
                <a:cs typeface="Aptos"/>
                <a:sym typeface="Aptos"/>
              </a:rPr>
              <a:t>Photo Credit: Dean Davis</a:t>
            </a:r>
          </a:p>
          <a:p>
            <a:pPr algn="l">
              <a:lnSpc>
                <a:spcPts val="2114"/>
              </a:lnSpc>
            </a:pPr>
            <a:r>
              <a:rPr lang="en-US" sz="1329" spc="99">
                <a:solidFill>
                  <a:srgbClr val="000000"/>
                </a:solidFill>
                <a:latin typeface="Aptos"/>
                <a:ea typeface="Aptos"/>
                <a:cs typeface="Aptos"/>
                <a:sym typeface="Aptos"/>
              </a:rPr>
              <a:t>Helen Campbell’s Childhood bedroom</a:t>
            </a:r>
          </a:p>
        </p:txBody>
      </p:sp>
      <p:sp>
        <p:nvSpPr>
          <p:cNvPr id="6" name="TextBox 6"/>
          <p:cNvSpPr txBox="1"/>
          <p:nvPr/>
        </p:nvSpPr>
        <p:spPr>
          <a:xfrm>
            <a:off x="5274397" y="8929915"/>
            <a:ext cx="9827533" cy="1009689"/>
          </a:xfrm>
          <a:prstGeom prst="rect">
            <a:avLst/>
          </a:prstGeom>
        </p:spPr>
        <p:txBody>
          <a:bodyPr lIns="0" tIns="0" rIns="0" bIns="0" rtlCol="0" anchor="t">
            <a:spAutoFit/>
          </a:bodyPr>
          <a:lstStyle/>
          <a:p>
            <a:pPr algn="l">
              <a:lnSpc>
                <a:spcPts val="2750"/>
              </a:lnSpc>
            </a:pPr>
            <a:r>
              <a:rPr lang="en-US" sz="1729" spc="129">
                <a:solidFill>
                  <a:srgbClr val="000000"/>
                </a:solidFill>
                <a:latin typeface="Aptos"/>
                <a:ea typeface="Aptos"/>
                <a:cs typeface="Aptos"/>
                <a:sym typeface="Aptos"/>
              </a:rPr>
              <a:t>Can you imagine Helen as a young child playing in this bedroom with her neighborhood friends? This 1914 frock could have been a dress chosen from her wardrobe that was worn while dancing </a:t>
            </a:r>
            <a:r>
              <a:rPr lang="en-US" sz="1729" i="1" spc="129">
                <a:solidFill>
                  <a:srgbClr val="000000"/>
                </a:solidFill>
                <a:latin typeface="Aptos Italics"/>
                <a:ea typeface="Aptos Italics"/>
                <a:cs typeface="Aptos Italics"/>
                <a:sym typeface="Aptos Italics"/>
              </a:rPr>
              <a:t>The Tango</a:t>
            </a:r>
            <a:r>
              <a:rPr lang="en-US" sz="1729" spc="129">
                <a:solidFill>
                  <a:srgbClr val="000000"/>
                </a:solidFill>
                <a:latin typeface="Aptos"/>
                <a:ea typeface="Aptos"/>
                <a:cs typeface="Aptos"/>
                <a:sym typeface="Aptos"/>
              </a:rPr>
              <a:t> during a “Tango Tea”.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790577" y="4839028"/>
            <a:ext cx="6862802" cy="4572342"/>
          </a:xfrm>
          <a:custGeom>
            <a:avLst/>
            <a:gdLst/>
            <a:ahLst/>
            <a:cxnLst/>
            <a:rect l="l" t="t" r="r" b="b"/>
            <a:pathLst>
              <a:path w="6862802" h="4572342">
                <a:moveTo>
                  <a:pt x="0" y="0"/>
                </a:moveTo>
                <a:lnTo>
                  <a:pt x="6862802" y="0"/>
                </a:lnTo>
                <a:lnTo>
                  <a:pt x="6862802" y="4572342"/>
                </a:lnTo>
                <a:lnTo>
                  <a:pt x="0" y="4572342"/>
                </a:lnTo>
                <a:lnTo>
                  <a:pt x="0" y="0"/>
                </a:lnTo>
                <a:close/>
              </a:path>
            </a:pathLst>
          </a:custGeom>
          <a:blipFill>
            <a:blip r:embed="rId4"/>
            <a:stretch>
              <a:fillRect/>
            </a:stretch>
          </a:blipFill>
        </p:spPr>
        <p:txBody>
          <a:bodyPr/>
          <a:lstStyle/>
          <a:p>
            <a:endParaRPr lang="en-US"/>
          </a:p>
        </p:txBody>
      </p:sp>
      <p:sp>
        <p:nvSpPr>
          <p:cNvPr id="4" name="Freeform 4"/>
          <p:cNvSpPr/>
          <p:nvPr/>
        </p:nvSpPr>
        <p:spPr>
          <a:xfrm>
            <a:off x="424845" y="609411"/>
            <a:ext cx="4260817" cy="5925316"/>
          </a:xfrm>
          <a:custGeom>
            <a:avLst/>
            <a:gdLst/>
            <a:ahLst/>
            <a:cxnLst/>
            <a:rect l="l" t="t" r="r" b="b"/>
            <a:pathLst>
              <a:path w="4260817" h="5925316">
                <a:moveTo>
                  <a:pt x="0" y="0"/>
                </a:moveTo>
                <a:lnTo>
                  <a:pt x="4260817" y="0"/>
                </a:lnTo>
                <a:lnTo>
                  <a:pt x="4260817" y="5925315"/>
                </a:lnTo>
                <a:lnTo>
                  <a:pt x="0" y="592531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845776" y="580836"/>
            <a:ext cx="2308138" cy="11377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Hulda Johnson, Campbell House Cook, The Joel E. Ferris Research Archives, Campbell House Collection, 1906-1907, L94-40.1</a:t>
            </a:r>
          </a:p>
        </p:txBody>
      </p:sp>
      <p:sp>
        <p:nvSpPr>
          <p:cNvPr id="6" name="TextBox 6"/>
          <p:cNvSpPr txBox="1"/>
          <p:nvPr/>
        </p:nvSpPr>
        <p:spPr>
          <a:xfrm>
            <a:off x="8171392" y="1347768"/>
            <a:ext cx="9587558" cy="7524789"/>
          </a:xfrm>
          <a:prstGeom prst="rect">
            <a:avLst/>
          </a:prstGeom>
        </p:spPr>
        <p:txBody>
          <a:bodyPr lIns="0" tIns="0" rIns="0" bIns="0" rtlCol="0" anchor="t">
            <a:spAutoFit/>
          </a:bodyPr>
          <a:lstStyle/>
          <a:p>
            <a:pPr algn="l">
              <a:lnSpc>
                <a:spcPts val="2750"/>
              </a:lnSpc>
            </a:pPr>
            <a:r>
              <a:rPr lang="en-US" sz="1729" b="1" spc="129">
                <a:solidFill>
                  <a:srgbClr val="000000"/>
                </a:solidFill>
                <a:latin typeface="Aptos Bold"/>
                <a:ea typeface="Aptos Bold"/>
                <a:cs typeface="Aptos Bold"/>
                <a:sym typeface="Aptos Bold"/>
              </a:rPr>
              <a:t>Hulda Johnson Olson (1880-1967)</a:t>
            </a:r>
          </a:p>
          <a:p>
            <a:pPr algn="l">
              <a:lnSpc>
                <a:spcPts val="2750"/>
              </a:lnSpc>
              <a:spcBef>
                <a:spcPct val="0"/>
              </a:spcBef>
            </a:pPr>
            <a:r>
              <a:rPr lang="en-US" sz="1729" spc="129">
                <a:solidFill>
                  <a:srgbClr val="000000"/>
                </a:solidFill>
                <a:latin typeface="Aptos"/>
                <a:ea typeface="Aptos"/>
                <a:cs typeface="Aptos"/>
                <a:sym typeface="Aptos"/>
              </a:rPr>
              <a:t>Hulda followed her cousin and two of her brothers who had immigrated from Solsett, Sweden to the United States. Hulda first settled in Chicago, finding employment working for the manager of the Marshal Field Department Store. She then decided to join her brothers in Spokane, WA.</a:t>
            </a:r>
          </a:p>
          <a:p>
            <a:pPr algn="l">
              <a:lnSpc>
                <a:spcPts val="2750"/>
              </a:lnSpc>
              <a:spcBef>
                <a:spcPct val="0"/>
              </a:spcBef>
            </a:pPr>
            <a:endParaRPr lang="en-US" sz="1729" spc="129">
              <a:solidFill>
                <a:srgbClr val="000000"/>
              </a:solidFill>
              <a:latin typeface="Aptos"/>
              <a:ea typeface="Aptos"/>
              <a:cs typeface="Aptos"/>
              <a:sym typeface="Aptos"/>
            </a:endParaRPr>
          </a:p>
          <a:p>
            <a:pPr algn="l">
              <a:lnSpc>
                <a:spcPts val="2750"/>
              </a:lnSpc>
              <a:spcBef>
                <a:spcPct val="0"/>
              </a:spcBef>
            </a:pPr>
            <a:r>
              <a:rPr lang="en-US" sz="1729" spc="129">
                <a:solidFill>
                  <a:srgbClr val="000000"/>
                </a:solidFill>
                <a:latin typeface="Aptos"/>
                <a:ea typeface="Aptos"/>
                <a:cs typeface="Aptos"/>
                <a:sym typeface="Aptos"/>
              </a:rPr>
              <a:t>Hulda first went to work for D.C. Corbin and Joseph Drumheller and was eventually hired as the Campbell’s new cook. Hulda began her days by 6:00am, cooking meals for both the family and the servants. Her day ended only after the family and their guests finished their dinner meal, which if it was for a dinner party, could have ended late into the night. After dinner was served, dishes, tables, floors, and the stove would have all needed a thorough cleaning and everything ready to start again in the morning. Servants in Campbell House ate the same meals as the family, however, the servants and the family had separate dining rooms and ate at separate times.</a:t>
            </a:r>
          </a:p>
          <a:p>
            <a:pPr algn="l">
              <a:lnSpc>
                <a:spcPts val="2750"/>
              </a:lnSpc>
              <a:spcBef>
                <a:spcPct val="0"/>
              </a:spcBef>
            </a:pPr>
            <a:endParaRPr lang="en-US" sz="1729" spc="129">
              <a:solidFill>
                <a:srgbClr val="000000"/>
              </a:solidFill>
              <a:latin typeface="Aptos"/>
              <a:ea typeface="Aptos"/>
              <a:cs typeface="Aptos"/>
              <a:sym typeface="Aptos"/>
            </a:endParaRPr>
          </a:p>
          <a:p>
            <a:pPr algn="l">
              <a:lnSpc>
                <a:spcPts val="2750"/>
              </a:lnSpc>
              <a:spcBef>
                <a:spcPct val="0"/>
              </a:spcBef>
            </a:pPr>
            <a:r>
              <a:rPr lang="en-US" sz="1729" spc="129">
                <a:solidFill>
                  <a:srgbClr val="000000"/>
                </a:solidFill>
                <a:latin typeface="Aptos"/>
                <a:ea typeface="Aptos"/>
                <a:cs typeface="Aptos"/>
                <a:sym typeface="Aptos"/>
              </a:rPr>
              <a:t>Working class people in Spokane could easily travel around the region on trolleys or trains. On their one day off a week, they could go shopping in downtown Spokane, see a movie, or maybe go to Liberty Lake or Natatorium Park with their friends to dance and swim. Hulda met her future husband, Louis Olson, as he was delivering milk to the neighbor’s house. They married in December 1907, and she continued to work for the Campbell family an additional six months until she and her husband opened a restaurant in Idaho.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5574889" y="445502"/>
            <a:ext cx="3863759" cy="2577128"/>
          </a:xfrm>
          <a:custGeom>
            <a:avLst/>
            <a:gdLst/>
            <a:ahLst/>
            <a:cxnLst/>
            <a:rect l="l" t="t" r="r" b="b"/>
            <a:pathLst>
              <a:path w="3863759" h="2577128">
                <a:moveTo>
                  <a:pt x="0" y="0"/>
                </a:moveTo>
                <a:lnTo>
                  <a:pt x="3863760" y="0"/>
                </a:lnTo>
                <a:lnTo>
                  <a:pt x="3863760" y="2577127"/>
                </a:lnTo>
                <a:lnTo>
                  <a:pt x="0" y="2577127"/>
                </a:lnTo>
                <a:lnTo>
                  <a:pt x="0" y="0"/>
                </a:lnTo>
                <a:close/>
              </a:path>
            </a:pathLst>
          </a:custGeom>
          <a:blipFill>
            <a:blip r:embed="rId4"/>
            <a:stretch>
              <a:fillRect/>
            </a:stretch>
          </a:blipFill>
        </p:spPr>
        <p:txBody>
          <a:bodyPr/>
          <a:lstStyle/>
          <a:p>
            <a:endParaRPr lang="en-US"/>
          </a:p>
        </p:txBody>
      </p:sp>
      <p:sp>
        <p:nvSpPr>
          <p:cNvPr id="4" name="Freeform 4"/>
          <p:cNvSpPr/>
          <p:nvPr/>
        </p:nvSpPr>
        <p:spPr>
          <a:xfrm>
            <a:off x="354659" y="207298"/>
            <a:ext cx="5059950" cy="8877106"/>
          </a:xfrm>
          <a:custGeom>
            <a:avLst/>
            <a:gdLst/>
            <a:ahLst/>
            <a:cxnLst/>
            <a:rect l="l" t="t" r="r" b="b"/>
            <a:pathLst>
              <a:path w="5059950" h="8877106">
                <a:moveTo>
                  <a:pt x="0" y="0"/>
                </a:moveTo>
                <a:lnTo>
                  <a:pt x="5059951" y="0"/>
                </a:lnTo>
                <a:lnTo>
                  <a:pt x="5059951" y="8877106"/>
                </a:lnTo>
                <a:lnTo>
                  <a:pt x="0" y="887710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54659" y="9229725"/>
            <a:ext cx="3107360" cy="9091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,The Joel E. Ferris Research Archives, Campbell House Collection, Maid Iris Nelson in the backyard of Campbell House, 1919, L88-251.1</a:t>
            </a:r>
          </a:p>
        </p:txBody>
      </p:sp>
      <p:sp>
        <p:nvSpPr>
          <p:cNvPr id="6" name="Freeform 6"/>
          <p:cNvSpPr/>
          <p:nvPr/>
        </p:nvSpPr>
        <p:spPr>
          <a:xfrm>
            <a:off x="4015295" y="3824782"/>
            <a:ext cx="3119190" cy="5127436"/>
          </a:xfrm>
          <a:custGeom>
            <a:avLst/>
            <a:gdLst/>
            <a:ahLst/>
            <a:cxnLst/>
            <a:rect l="l" t="t" r="r" b="b"/>
            <a:pathLst>
              <a:path w="3119190" h="5127436">
                <a:moveTo>
                  <a:pt x="0" y="0"/>
                </a:moveTo>
                <a:lnTo>
                  <a:pt x="3119189" y="0"/>
                </a:lnTo>
                <a:lnTo>
                  <a:pt x="3119189" y="5127436"/>
                </a:lnTo>
                <a:lnTo>
                  <a:pt x="0" y="5127436"/>
                </a:lnTo>
                <a:lnTo>
                  <a:pt x="0" y="0"/>
                </a:lnTo>
                <a:close/>
              </a:path>
            </a:pathLst>
          </a:custGeom>
          <a:blipFill>
            <a:blip r:embed="rId6"/>
            <a:stretch>
              <a:fillRect/>
            </a:stretch>
          </a:blipFill>
        </p:spPr>
        <p:txBody>
          <a:bodyPr/>
          <a:lstStyle/>
          <a:p>
            <a:endParaRPr lang="en-US"/>
          </a:p>
        </p:txBody>
      </p:sp>
      <p:sp>
        <p:nvSpPr>
          <p:cNvPr id="7" name="Freeform 7"/>
          <p:cNvSpPr/>
          <p:nvPr/>
        </p:nvSpPr>
        <p:spPr>
          <a:xfrm>
            <a:off x="6694763" y="3022629"/>
            <a:ext cx="3376806" cy="2633909"/>
          </a:xfrm>
          <a:custGeom>
            <a:avLst/>
            <a:gdLst/>
            <a:ahLst/>
            <a:cxnLst/>
            <a:rect l="l" t="t" r="r" b="b"/>
            <a:pathLst>
              <a:path w="3376806" h="2633909">
                <a:moveTo>
                  <a:pt x="0" y="0"/>
                </a:moveTo>
                <a:lnTo>
                  <a:pt x="3376806" y="0"/>
                </a:lnTo>
                <a:lnTo>
                  <a:pt x="3376806" y="2633909"/>
                </a:lnTo>
                <a:lnTo>
                  <a:pt x="0" y="2633909"/>
                </a:lnTo>
                <a:lnTo>
                  <a:pt x="0" y="0"/>
                </a:lnTo>
                <a:close/>
              </a:path>
            </a:pathLst>
          </a:custGeom>
          <a:blipFill>
            <a:blip r:embed="rId7"/>
            <a:stretch>
              <a:fillRect/>
            </a:stretch>
          </a:blipFill>
        </p:spPr>
        <p:txBody>
          <a:bodyPr/>
          <a:lstStyle/>
          <a:p>
            <a:endParaRPr lang="en-US"/>
          </a:p>
        </p:txBody>
      </p:sp>
      <p:sp>
        <p:nvSpPr>
          <p:cNvPr id="8" name="Freeform 8"/>
          <p:cNvSpPr/>
          <p:nvPr/>
        </p:nvSpPr>
        <p:spPr>
          <a:xfrm>
            <a:off x="7034466" y="6905592"/>
            <a:ext cx="3851506" cy="2957635"/>
          </a:xfrm>
          <a:custGeom>
            <a:avLst/>
            <a:gdLst/>
            <a:ahLst/>
            <a:cxnLst/>
            <a:rect l="l" t="t" r="r" b="b"/>
            <a:pathLst>
              <a:path w="3851506" h="2957635">
                <a:moveTo>
                  <a:pt x="0" y="0"/>
                </a:moveTo>
                <a:lnTo>
                  <a:pt x="3851506" y="0"/>
                </a:lnTo>
                <a:lnTo>
                  <a:pt x="3851506" y="2957636"/>
                </a:lnTo>
                <a:lnTo>
                  <a:pt x="0" y="2957636"/>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7357248" y="5812181"/>
            <a:ext cx="2971178" cy="9091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The Joel E. Ferris Research Archives, Campbell House Collection, Iris Nelson Fruin letter from family in Sweden and Immigration Inspection card, 1916-1920, </a:t>
            </a:r>
          </a:p>
        </p:txBody>
      </p:sp>
      <p:sp>
        <p:nvSpPr>
          <p:cNvPr id="10" name="TextBox 10"/>
          <p:cNvSpPr txBox="1"/>
          <p:nvPr/>
        </p:nvSpPr>
        <p:spPr>
          <a:xfrm>
            <a:off x="4018436" y="9055829"/>
            <a:ext cx="2792347" cy="6805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,The Joel E. Ferris Research Archives, Campbell House Collection, Iris Nelson Fruin, 1914, L91.119.1</a:t>
            </a:r>
          </a:p>
        </p:txBody>
      </p:sp>
      <p:sp>
        <p:nvSpPr>
          <p:cNvPr id="11" name="TextBox 11"/>
          <p:cNvSpPr txBox="1"/>
          <p:nvPr/>
        </p:nvSpPr>
        <p:spPr>
          <a:xfrm>
            <a:off x="11298090" y="1057129"/>
            <a:ext cx="6373328" cy="1695489"/>
          </a:xfrm>
          <a:prstGeom prst="rect">
            <a:avLst/>
          </a:prstGeom>
        </p:spPr>
        <p:txBody>
          <a:bodyPr lIns="0" tIns="0" rIns="0" bIns="0" rtlCol="0" anchor="t">
            <a:spAutoFit/>
          </a:bodyPr>
          <a:lstStyle/>
          <a:p>
            <a:pPr algn="l">
              <a:lnSpc>
                <a:spcPts val="2750"/>
              </a:lnSpc>
            </a:pPr>
            <a:r>
              <a:rPr lang="en-US" sz="1729" b="1" spc="129">
                <a:solidFill>
                  <a:srgbClr val="000000"/>
                </a:solidFill>
                <a:latin typeface="Aptos Bold"/>
                <a:ea typeface="Aptos Bold"/>
                <a:cs typeface="Aptos Bold"/>
                <a:sym typeface="Aptos Bold"/>
              </a:rPr>
              <a:t>Iris Nelson (1898-1973): Campbell House Maid</a:t>
            </a:r>
          </a:p>
          <a:p>
            <a:pPr algn="l">
              <a:lnSpc>
                <a:spcPts val="2750"/>
              </a:lnSpc>
              <a:spcBef>
                <a:spcPct val="0"/>
              </a:spcBef>
            </a:pPr>
            <a:r>
              <a:rPr lang="en-US" sz="1729" spc="129">
                <a:solidFill>
                  <a:srgbClr val="000000"/>
                </a:solidFill>
                <a:latin typeface="Aptos"/>
                <a:ea typeface="Aptos"/>
                <a:cs typeface="Aptos"/>
                <a:sym typeface="Aptos"/>
              </a:rPr>
              <a:t>Iris Nelson immigrated from Sweden to Whitefish, Montana in 1914 after her sister, Alma, paid her passage. Iris was sixteen years old. She soon moved to Spokane finding work as a 2nd floor maid in Campbell House.</a:t>
            </a:r>
          </a:p>
        </p:txBody>
      </p:sp>
      <p:sp>
        <p:nvSpPr>
          <p:cNvPr id="12" name="TextBox 12"/>
          <p:cNvSpPr txBox="1"/>
          <p:nvPr/>
        </p:nvSpPr>
        <p:spPr>
          <a:xfrm>
            <a:off x="11298090" y="3141929"/>
            <a:ext cx="6373328" cy="5810289"/>
          </a:xfrm>
          <a:prstGeom prst="rect">
            <a:avLst/>
          </a:prstGeom>
        </p:spPr>
        <p:txBody>
          <a:bodyPr lIns="0" tIns="0" rIns="0" bIns="0" rtlCol="0" anchor="t">
            <a:spAutoFit/>
          </a:bodyPr>
          <a:lstStyle/>
          <a:p>
            <a:pPr algn="l">
              <a:lnSpc>
                <a:spcPts val="2750"/>
              </a:lnSpc>
              <a:spcBef>
                <a:spcPct val="0"/>
              </a:spcBef>
            </a:pPr>
            <a:r>
              <a:rPr lang="en-US" sz="1729" spc="129">
                <a:solidFill>
                  <a:srgbClr val="000000"/>
                </a:solidFill>
                <a:latin typeface="Aptos"/>
                <a:ea typeface="Aptos"/>
                <a:cs typeface="Aptos"/>
                <a:sym typeface="Aptos"/>
              </a:rPr>
              <a:t>Iris came from a poor farming family and promised to send money back to her mother who still lived in Sweden with Iris’ younger siblings. She was hired by the Campbell family as the upstairs maid. First floor maids set tables and served meals, answered the door, swept and dusted the main floor, and helped the cook. The second floor, or chamber maid, swept and dusted the upper floor, made beds, laid out clothing, assisted the family personally, and helped the cook or first floor maid as needed. Maids made $20.00 - 25.00 per month, plus room and board. Iris was paid extra for her fancy work that included crochet and embroidery projects.</a:t>
            </a:r>
          </a:p>
          <a:p>
            <a:pPr algn="l">
              <a:lnSpc>
                <a:spcPts val="2750"/>
              </a:lnSpc>
              <a:spcBef>
                <a:spcPct val="0"/>
              </a:spcBef>
            </a:pPr>
            <a:endParaRPr lang="en-US" sz="1729" spc="129">
              <a:solidFill>
                <a:srgbClr val="000000"/>
              </a:solidFill>
              <a:latin typeface="Aptos"/>
              <a:ea typeface="Aptos"/>
              <a:cs typeface="Aptos"/>
              <a:sym typeface="Aptos"/>
            </a:endParaRPr>
          </a:p>
          <a:p>
            <a:pPr algn="l">
              <a:lnSpc>
                <a:spcPts val="2750"/>
              </a:lnSpc>
              <a:spcBef>
                <a:spcPct val="0"/>
              </a:spcBef>
            </a:pPr>
            <a:r>
              <a:rPr lang="en-US" sz="1729" spc="129">
                <a:solidFill>
                  <a:srgbClr val="000000"/>
                </a:solidFill>
                <a:latin typeface="Aptos"/>
                <a:ea typeface="Aptos"/>
                <a:cs typeface="Aptos"/>
                <a:sym typeface="Aptos"/>
              </a:rPr>
              <a:t>Iris met Jack Fruin while on a double date. Jack was stationed at Spokane’s Fort George Wright, and the two soon married. Iris worked for Mrs. Campbell for a few months after her marriage while Jack was serving in WWI.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402125" y="782821"/>
            <a:ext cx="11181228" cy="8721358"/>
          </a:xfrm>
          <a:custGeom>
            <a:avLst/>
            <a:gdLst/>
            <a:ahLst/>
            <a:cxnLst/>
            <a:rect l="l" t="t" r="r" b="b"/>
            <a:pathLst>
              <a:path w="11181228" h="8721358">
                <a:moveTo>
                  <a:pt x="0" y="0"/>
                </a:moveTo>
                <a:lnTo>
                  <a:pt x="11181228" y="0"/>
                </a:lnTo>
                <a:lnTo>
                  <a:pt x="11181228" y="8721358"/>
                </a:lnTo>
                <a:lnTo>
                  <a:pt x="0" y="8721358"/>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1824302" y="932860"/>
            <a:ext cx="6146684" cy="7267232"/>
          </a:xfrm>
          <a:prstGeom prst="rect">
            <a:avLst/>
          </a:prstGeom>
        </p:spPr>
        <p:txBody>
          <a:bodyPr lIns="0" tIns="0" rIns="0" bIns="0" rtlCol="0" anchor="t">
            <a:spAutoFit/>
          </a:bodyPr>
          <a:lstStyle/>
          <a:p>
            <a:pPr algn="ctr">
              <a:lnSpc>
                <a:spcPts val="3386"/>
              </a:lnSpc>
            </a:pPr>
            <a:r>
              <a:rPr lang="en-US" sz="2129" b="1" spc="159">
                <a:solidFill>
                  <a:srgbClr val="000000"/>
                </a:solidFill>
                <a:latin typeface="Aptos Bold"/>
                <a:ea typeface="Aptos Bold"/>
                <a:cs typeface="Aptos Bold"/>
                <a:sym typeface="Aptos Bold"/>
              </a:rPr>
              <a:t>Since Time Immemorial</a:t>
            </a:r>
          </a:p>
          <a:p>
            <a:pPr algn="l">
              <a:lnSpc>
                <a:spcPts val="2750"/>
              </a:lnSpc>
            </a:pPr>
            <a:endParaRPr lang="en-US" sz="2129" b="1" spc="159">
              <a:solidFill>
                <a:srgbClr val="000000"/>
              </a:solidFill>
              <a:latin typeface="Aptos Bold"/>
              <a:ea typeface="Aptos Bold"/>
              <a:cs typeface="Aptos Bold"/>
              <a:sym typeface="Aptos Bold"/>
            </a:endParaRPr>
          </a:p>
          <a:p>
            <a:pPr algn="l">
              <a:lnSpc>
                <a:spcPts val="2750"/>
              </a:lnSpc>
            </a:pPr>
            <a:r>
              <a:rPr lang="en-US" sz="1730" spc="129">
                <a:solidFill>
                  <a:srgbClr val="000000"/>
                </a:solidFill>
                <a:latin typeface="Aptos"/>
                <a:ea typeface="Aptos"/>
                <a:cs typeface="Aptos"/>
                <a:sym typeface="Aptos"/>
              </a:rPr>
              <a:t>The Northwest Museum of Arts and Culture and Campbell House sit on the ancestral lands of the spoqin sqelixʷ (Spokane) people.</a:t>
            </a:r>
          </a:p>
          <a:p>
            <a:pPr algn="l">
              <a:lnSpc>
                <a:spcPts val="2750"/>
              </a:lnSpc>
            </a:pPr>
            <a:endParaRPr lang="en-US" sz="1730" spc="129">
              <a:solidFill>
                <a:srgbClr val="000000"/>
              </a:solidFill>
              <a:latin typeface="Aptos"/>
              <a:ea typeface="Aptos"/>
              <a:cs typeface="Aptos"/>
              <a:sym typeface="Aptos"/>
            </a:endParaRPr>
          </a:p>
          <a:p>
            <a:pPr algn="l">
              <a:lnSpc>
                <a:spcPts val="2750"/>
              </a:lnSpc>
            </a:pPr>
            <a:r>
              <a:rPr lang="en-US" sz="1730" spc="129">
                <a:solidFill>
                  <a:srgbClr val="000000"/>
                </a:solidFill>
                <a:latin typeface="Aptos"/>
                <a:ea typeface="Aptos"/>
                <a:cs typeface="Aptos"/>
                <a:sym typeface="Aptos"/>
              </a:rPr>
              <a:t>Ancestors of the Spokane Tribe of Indians have always been here and lived in family groups along the Spokane River between Lake Coeur d’Alene and Little Falls.</a:t>
            </a:r>
          </a:p>
          <a:p>
            <a:pPr algn="l">
              <a:lnSpc>
                <a:spcPts val="2750"/>
              </a:lnSpc>
            </a:pPr>
            <a:endParaRPr lang="en-US" sz="1730" spc="129">
              <a:solidFill>
                <a:srgbClr val="000000"/>
              </a:solidFill>
              <a:latin typeface="Aptos"/>
              <a:ea typeface="Aptos"/>
              <a:cs typeface="Aptos"/>
              <a:sym typeface="Aptos"/>
            </a:endParaRPr>
          </a:p>
          <a:p>
            <a:pPr algn="l">
              <a:lnSpc>
                <a:spcPts val="2750"/>
              </a:lnSpc>
            </a:pPr>
            <a:r>
              <a:rPr lang="en-US" sz="1730" spc="129">
                <a:solidFill>
                  <a:srgbClr val="000000"/>
                </a:solidFill>
                <a:latin typeface="Aptos"/>
                <a:ea typeface="Aptos"/>
                <a:cs typeface="Aptos"/>
                <a:sym typeface="Aptos"/>
              </a:rPr>
              <a:t>The Spokane River and its falls are the heart of the region’s landscape for the people who live here; and have been since time immemorial. For generations, people have used the falls not only for fishing, but also for ceremonies, celebrations, games, and community gatherings.</a:t>
            </a:r>
          </a:p>
          <a:p>
            <a:pPr algn="l">
              <a:lnSpc>
                <a:spcPts val="2750"/>
              </a:lnSpc>
            </a:pPr>
            <a:endParaRPr lang="en-US" sz="1730" spc="129">
              <a:solidFill>
                <a:srgbClr val="000000"/>
              </a:solidFill>
              <a:latin typeface="Aptos"/>
              <a:ea typeface="Aptos"/>
              <a:cs typeface="Aptos"/>
              <a:sym typeface="Aptos"/>
            </a:endParaRPr>
          </a:p>
          <a:p>
            <a:pPr algn="l">
              <a:lnSpc>
                <a:spcPts val="2750"/>
              </a:lnSpc>
            </a:pPr>
            <a:r>
              <a:rPr lang="en-US" sz="1730" spc="129">
                <a:solidFill>
                  <a:srgbClr val="000000"/>
                </a:solidFill>
                <a:latin typeface="Aptos"/>
                <a:ea typeface="Aptos"/>
                <a:cs typeface="Aptos"/>
                <a:sym typeface="Aptos"/>
              </a:rPr>
              <a:t>Campbell House, the subject of this digital MAC Pack, was built in 1898 and is located on the northwest side of Browne’s Addition overlooking the confluence of the Spokane River and Latah Creek.</a:t>
            </a:r>
          </a:p>
        </p:txBody>
      </p:sp>
      <p:sp>
        <p:nvSpPr>
          <p:cNvPr id="5" name="TextBox 5"/>
          <p:cNvSpPr txBox="1"/>
          <p:nvPr/>
        </p:nvSpPr>
        <p:spPr>
          <a:xfrm>
            <a:off x="11713347" y="8727421"/>
            <a:ext cx="2753760"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Fishing on the Spokane River Little Falls, 1908, The Joel E. Ferris Research Archives, L92-86.5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365926" y="383377"/>
            <a:ext cx="5377351" cy="4225403"/>
          </a:xfrm>
          <a:custGeom>
            <a:avLst/>
            <a:gdLst/>
            <a:ahLst/>
            <a:cxnLst/>
            <a:rect l="l" t="t" r="r" b="b"/>
            <a:pathLst>
              <a:path w="5377351" h="4225403">
                <a:moveTo>
                  <a:pt x="0" y="0"/>
                </a:moveTo>
                <a:lnTo>
                  <a:pt x="5377351" y="0"/>
                </a:lnTo>
                <a:lnTo>
                  <a:pt x="5377351" y="4225403"/>
                </a:lnTo>
                <a:lnTo>
                  <a:pt x="0" y="4225403"/>
                </a:lnTo>
                <a:lnTo>
                  <a:pt x="0" y="0"/>
                </a:lnTo>
                <a:close/>
              </a:path>
            </a:pathLst>
          </a:custGeom>
          <a:blipFill>
            <a:blip r:embed="rId3"/>
            <a:stretch>
              <a:fillRect r="-13764"/>
            </a:stretch>
          </a:blipFill>
        </p:spPr>
        <p:txBody>
          <a:bodyPr/>
          <a:lstStyle/>
          <a:p>
            <a:endParaRPr lang="en-US"/>
          </a:p>
        </p:txBody>
      </p:sp>
      <p:sp>
        <p:nvSpPr>
          <p:cNvPr id="3" name="Freeform 3"/>
          <p:cNvSpPr/>
          <p:nvPr/>
        </p:nvSpPr>
        <p:spPr>
          <a:xfrm>
            <a:off x="809708" y="3800113"/>
            <a:ext cx="4933570" cy="3317826"/>
          </a:xfrm>
          <a:custGeom>
            <a:avLst/>
            <a:gdLst/>
            <a:ahLst/>
            <a:cxnLst/>
            <a:rect l="l" t="t" r="r" b="b"/>
            <a:pathLst>
              <a:path w="4933570" h="3317826">
                <a:moveTo>
                  <a:pt x="0" y="0"/>
                </a:moveTo>
                <a:lnTo>
                  <a:pt x="4933569" y="0"/>
                </a:lnTo>
                <a:lnTo>
                  <a:pt x="4933569" y="3317826"/>
                </a:lnTo>
                <a:lnTo>
                  <a:pt x="0" y="3317826"/>
                </a:lnTo>
                <a:lnTo>
                  <a:pt x="0" y="0"/>
                </a:lnTo>
                <a:close/>
              </a:path>
            </a:pathLst>
          </a:custGeom>
          <a:blipFill>
            <a:blip r:embed="rId4"/>
            <a:stretch>
              <a:fillRect/>
            </a:stretch>
          </a:blipFill>
        </p:spPr>
        <p:txBody>
          <a:bodyPr/>
          <a:lstStyle/>
          <a:p>
            <a:endParaRPr lang="en-US"/>
          </a:p>
        </p:txBody>
      </p:sp>
      <p:sp>
        <p:nvSpPr>
          <p:cNvPr id="4" name="Freeform 4"/>
          <p:cNvSpPr/>
          <p:nvPr/>
        </p:nvSpPr>
        <p:spPr>
          <a:xfrm>
            <a:off x="2946879" y="6849957"/>
            <a:ext cx="4048955" cy="3148063"/>
          </a:xfrm>
          <a:custGeom>
            <a:avLst/>
            <a:gdLst/>
            <a:ahLst/>
            <a:cxnLst/>
            <a:rect l="l" t="t" r="r" b="b"/>
            <a:pathLst>
              <a:path w="4048955" h="3148063">
                <a:moveTo>
                  <a:pt x="0" y="0"/>
                </a:moveTo>
                <a:lnTo>
                  <a:pt x="4048955" y="0"/>
                </a:lnTo>
                <a:lnTo>
                  <a:pt x="4048955" y="3148063"/>
                </a:lnTo>
                <a:lnTo>
                  <a:pt x="0" y="3148063"/>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5878669" y="354802"/>
            <a:ext cx="1727109" cy="13663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Joseph Gladding, 1898, The Joel E. Ferris Research Archives, L91-118.3 Campbell House Collection, 1900-1905</a:t>
            </a:r>
          </a:p>
        </p:txBody>
      </p:sp>
      <p:sp>
        <p:nvSpPr>
          <p:cNvPr id="6" name="TextBox 6"/>
          <p:cNvSpPr txBox="1"/>
          <p:nvPr/>
        </p:nvSpPr>
        <p:spPr>
          <a:xfrm>
            <a:off x="476881" y="7971805"/>
            <a:ext cx="2305589" cy="913892"/>
          </a:xfrm>
          <a:prstGeom prst="rect">
            <a:avLst/>
          </a:prstGeom>
        </p:spPr>
        <p:txBody>
          <a:bodyPr lIns="0" tIns="0" rIns="0" bIns="0" rtlCol="0" anchor="t">
            <a:spAutoFit/>
          </a:bodyPr>
          <a:lstStyle/>
          <a:p>
            <a:pPr algn="l">
              <a:lnSpc>
                <a:spcPts val="1446"/>
              </a:lnSpc>
              <a:spcBef>
                <a:spcPct val="0"/>
              </a:spcBef>
            </a:pPr>
            <a:r>
              <a:rPr lang="en-US" sz="1327" spc="82">
                <a:solidFill>
                  <a:srgbClr val="000000"/>
                </a:solidFill>
                <a:latin typeface="Aptos"/>
                <a:ea typeface="Aptos"/>
                <a:cs typeface="Aptos"/>
                <a:sym typeface="Aptos"/>
              </a:rPr>
              <a:t>Northwest Museum of Arts and Culture, 175.148 Rauch and Lang Electric Car, 1915-1916, Gift of Agnes McDonald, 1951</a:t>
            </a:r>
          </a:p>
        </p:txBody>
      </p:sp>
      <p:sp>
        <p:nvSpPr>
          <p:cNvPr id="7" name="TextBox 7"/>
          <p:cNvSpPr txBox="1"/>
          <p:nvPr/>
        </p:nvSpPr>
        <p:spPr>
          <a:xfrm>
            <a:off x="7739128" y="490519"/>
            <a:ext cx="9962396" cy="9239288"/>
          </a:xfrm>
          <a:prstGeom prst="rect">
            <a:avLst/>
          </a:prstGeom>
        </p:spPr>
        <p:txBody>
          <a:bodyPr lIns="0" tIns="0" rIns="0" bIns="0" rtlCol="0" anchor="t">
            <a:spAutoFit/>
          </a:bodyPr>
          <a:lstStyle/>
          <a:p>
            <a:pPr algn="l">
              <a:lnSpc>
                <a:spcPts val="2750"/>
              </a:lnSpc>
              <a:spcBef>
                <a:spcPct val="0"/>
              </a:spcBef>
            </a:pPr>
            <a:r>
              <a:rPr lang="en-US" sz="1730" b="1" spc="129">
                <a:solidFill>
                  <a:srgbClr val="000000"/>
                </a:solidFill>
                <a:latin typeface="Aptos Bold"/>
                <a:ea typeface="Aptos Bold"/>
                <a:cs typeface="Aptos Bold"/>
                <a:sym typeface="Aptos Bold"/>
              </a:rPr>
              <a:t>Carriage House Coachman: Joseph Gladding (1871-1944)</a:t>
            </a:r>
          </a:p>
          <a:p>
            <a:pPr algn="l">
              <a:lnSpc>
                <a:spcPts val="2750"/>
              </a:lnSpc>
              <a:spcBef>
                <a:spcPct val="0"/>
              </a:spcBef>
            </a:pPr>
            <a:r>
              <a:rPr lang="en-US" sz="1730" spc="129">
                <a:solidFill>
                  <a:srgbClr val="000000"/>
                </a:solidFill>
                <a:latin typeface="Aptos"/>
                <a:ea typeface="Aptos"/>
                <a:cs typeface="Aptos"/>
                <a:sym typeface="Aptos"/>
              </a:rPr>
              <a:t>Raised on a large farm near Youngstown, Ohio, Joseph Gladding grew up with horses.</a:t>
            </a:r>
          </a:p>
          <a:p>
            <a:pPr algn="l">
              <a:lnSpc>
                <a:spcPts val="2750"/>
              </a:lnSpc>
              <a:spcBef>
                <a:spcPct val="0"/>
              </a:spcBef>
            </a:pPr>
            <a:r>
              <a:rPr lang="en-US" sz="1730" spc="129">
                <a:solidFill>
                  <a:srgbClr val="000000"/>
                </a:solidFill>
                <a:latin typeface="Aptos"/>
                <a:ea typeface="Aptos"/>
                <a:cs typeface="Aptos"/>
                <a:sym typeface="Aptos"/>
              </a:rPr>
              <a:t>By the age of ten, he could break colts and handle a team. He learned animal training by watching circus trainers when they worked on their acts at the winter headquarters near his home.</a:t>
            </a:r>
          </a:p>
          <a:p>
            <a:pPr algn="l">
              <a:lnSpc>
                <a:spcPts val="2750"/>
              </a:lnSpc>
              <a:spcBef>
                <a:spcPct val="0"/>
              </a:spcBef>
            </a:pPr>
            <a:endParaRPr lang="en-US" sz="1730" spc="129">
              <a:solidFill>
                <a:srgbClr val="000000"/>
              </a:solidFill>
              <a:latin typeface="Aptos"/>
              <a:ea typeface="Aptos"/>
              <a:cs typeface="Aptos"/>
              <a:sym typeface="Aptos"/>
            </a:endParaRPr>
          </a:p>
          <a:p>
            <a:pPr algn="l">
              <a:lnSpc>
                <a:spcPts val="2750"/>
              </a:lnSpc>
              <a:spcBef>
                <a:spcPct val="0"/>
              </a:spcBef>
            </a:pPr>
            <a:r>
              <a:rPr lang="en-US" sz="1730" spc="129">
                <a:solidFill>
                  <a:srgbClr val="000000"/>
                </a:solidFill>
                <a:latin typeface="Aptos"/>
                <a:ea typeface="Aptos"/>
                <a:cs typeface="Aptos"/>
                <a:sym typeface="Aptos"/>
              </a:rPr>
              <a:t>Joseph first met Amasa Campbell in Youngstown while Campbell was in town to purchase three driving horses and a pony. On June 5, 1898, the 27-year-old arrived in Spokane to serve as the family coachman. </a:t>
            </a:r>
          </a:p>
          <a:p>
            <a:pPr algn="l">
              <a:lnSpc>
                <a:spcPts val="2750"/>
              </a:lnSpc>
              <a:spcBef>
                <a:spcPct val="0"/>
              </a:spcBef>
            </a:pPr>
            <a:endParaRPr lang="en-US" sz="1730" spc="129">
              <a:solidFill>
                <a:srgbClr val="000000"/>
              </a:solidFill>
              <a:latin typeface="Aptos"/>
              <a:ea typeface="Aptos"/>
              <a:cs typeface="Aptos"/>
              <a:sym typeface="Aptos"/>
            </a:endParaRPr>
          </a:p>
          <a:p>
            <a:pPr algn="l">
              <a:lnSpc>
                <a:spcPts val="2750"/>
              </a:lnSpc>
              <a:spcBef>
                <a:spcPct val="0"/>
              </a:spcBef>
            </a:pPr>
            <a:r>
              <a:rPr lang="en-US" sz="1730" spc="129">
                <a:solidFill>
                  <a:srgbClr val="000000"/>
                </a:solidFill>
                <a:latin typeface="Aptos"/>
                <a:ea typeface="Aptos"/>
                <a:cs typeface="Aptos"/>
                <a:sym typeface="Aptos"/>
              </a:rPr>
              <a:t>His work paid well, during the seven years he worked at Campbell House, on average, Mr. Campbell gave him a $10.00 a month raise once every year. His wages averaged $75.00 a month and included room and board. Mr. Gladding met his wife, Nora Moriarty, who was the Campbell House cook when they both worked in the house. Mr. Gladding said of his wife, “I have had a great cook ever since and a good wife. And you should see her beautiful flower garden.”</a:t>
            </a:r>
          </a:p>
          <a:p>
            <a:pPr algn="l">
              <a:lnSpc>
                <a:spcPts val="2750"/>
              </a:lnSpc>
              <a:spcBef>
                <a:spcPct val="0"/>
              </a:spcBef>
            </a:pPr>
            <a:endParaRPr lang="en-US" sz="1730" spc="129">
              <a:solidFill>
                <a:srgbClr val="000000"/>
              </a:solidFill>
              <a:latin typeface="Aptos"/>
              <a:ea typeface="Aptos"/>
              <a:cs typeface="Aptos"/>
              <a:sym typeface="Aptos"/>
            </a:endParaRPr>
          </a:p>
          <a:p>
            <a:pPr algn="l">
              <a:lnSpc>
                <a:spcPts val="2750"/>
              </a:lnSpc>
              <a:spcBef>
                <a:spcPct val="0"/>
              </a:spcBef>
            </a:pPr>
            <a:r>
              <a:rPr lang="en-US" sz="1730" spc="129">
                <a:solidFill>
                  <a:srgbClr val="000000"/>
                </a:solidFill>
                <a:latin typeface="Aptos"/>
                <a:ea typeface="Aptos"/>
                <a:cs typeface="Aptos"/>
                <a:sym typeface="Aptos"/>
              </a:rPr>
              <a:t>In a 1938 Spokesman Review interview, Gladding said that he followed Mr. Campbell’s example and invested some of his wages in mines and real estate. Eventually, he and Nora opened a furniture store on Monroe Street. They operated the business for fifteen years.</a:t>
            </a:r>
          </a:p>
          <a:p>
            <a:pPr algn="l">
              <a:lnSpc>
                <a:spcPts val="2750"/>
              </a:lnSpc>
              <a:spcBef>
                <a:spcPct val="0"/>
              </a:spcBef>
            </a:pPr>
            <a:r>
              <a:rPr lang="en-US" sz="1730" spc="129">
                <a:solidFill>
                  <a:srgbClr val="000000"/>
                </a:solidFill>
                <a:latin typeface="Aptos"/>
                <a:ea typeface="Aptos"/>
                <a:cs typeface="Aptos"/>
                <a:sym typeface="Aptos"/>
              </a:rPr>
              <a:t>Mr. Gladding, like all coachmen of his generation, grew up with and were experts at working with horses. His skill with animals included training Helen’s pony and dog to do circus acts to entertain her and her friends.</a:t>
            </a:r>
          </a:p>
          <a:p>
            <a:pPr algn="l">
              <a:lnSpc>
                <a:spcPts val="2750"/>
              </a:lnSpc>
              <a:spcBef>
                <a:spcPct val="0"/>
              </a:spcBef>
            </a:pPr>
            <a:endParaRPr lang="en-US" sz="1730" spc="129">
              <a:solidFill>
                <a:srgbClr val="000000"/>
              </a:solidFill>
              <a:latin typeface="Aptos"/>
              <a:ea typeface="Aptos"/>
              <a:cs typeface="Aptos"/>
              <a:sym typeface="Aptos"/>
            </a:endParaRPr>
          </a:p>
          <a:p>
            <a:pPr algn="l">
              <a:lnSpc>
                <a:spcPts val="2750"/>
              </a:lnSpc>
              <a:spcBef>
                <a:spcPct val="0"/>
              </a:spcBef>
            </a:pPr>
            <a:r>
              <a:rPr lang="en-US" sz="1730" spc="129">
                <a:solidFill>
                  <a:srgbClr val="000000"/>
                </a:solidFill>
                <a:latin typeface="Aptos"/>
                <a:ea typeface="Aptos"/>
                <a:cs typeface="Aptos"/>
                <a:sym typeface="Aptos"/>
              </a:rPr>
              <a:t>Automobiles made the job of a coachman obsolete. The Campbells bought their Rauch and Lang Electric car in 1913. After that, instead of a coachman, the family hired a chauffeur.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6832328" y="593054"/>
            <a:ext cx="4623343" cy="871292"/>
          </a:xfrm>
          <a:custGeom>
            <a:avLst/>
            <a:gdLst/>
            <a:ahLst/>
            <a:cxnLst/>
            <a:rect l="l" t="t" r="r" b="b"/>
            <a:pathLst>
              <a:path w="4623343" h="871292">
                <a:moveTo>
                  <a:pt x="0" y="0"/>
                </a:moveTo>
                <a:lnTo>
                  <a:pt x="4623344" y="0"/>
                </a:lnTo>
                <a:lnTo>
                  <a:pt x="4623344" y="871292"/>
                </a:lnTo>
                <a:lnTo>
                  <a:pt x="0" y="87129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3678531"/>
            <a:ext cx="16230600" cy="5978525"/>
          </a:xfrm>
          <a:prstGeom prst="rect">
            <a:avLst/>
          </a:prstGeom>
        </p:spPr>
        <p:txBody>
          <a:bodyPr lIns="0" tIns="0" rIns="0" bIns="0" rtlCol="0" anchor="t">
            <a:spAutoFit/>
          </a:bodyPr>
          <a:lstStyle/>
          <a:p>
            <a:pPr algn="ctr">
              <a:lnSpc>
                <a:spcPts val="2799"/>
              </a:lnSpc>
            </a:pPr>
            <a:r>
              <a:rPr lang="en-US" sz="1999" b="1">
                <a:solidFill>
                  <a:srgbClr val="000000"/>
                </a:solidFill>
                <a:latin typeface="Aptos Bold"/>
                <a:ea typeface="Aptos Bold"/>
                <a:cs typeface="Aptos Bold"/>
                <a:sym typeface="Aptos Bold"/>
              </a:rPr>
              <a:t>Analyzing Primary Sources: Photographs</a:t>
            </a:r>
          </a:p>
          <a:p>
            <a:pPr algn="l">
              <a:lnSpc>
                <a:spcPts val="2799"/>
              </a:lnSpc>
            </a:pPr>
            <a:r>
              <a:rPr lang="en-US" sz="1999">
                <a:solidFill>
                  <a:srgbClr val="000000"/>
                </a:solidFill>
                <a:latin typeface="Aptos"/>
                <a:ea typeface="Aptos"/>
                <a:cs typeface="Aptos"/>
                <a:sym typeface="Aptos"/>
              </a:rPr>
              <a:t>Photographs provide us with images of past events. Today, historians study the content and meaning of these visual images to locate information about a particular topic, time, or event. Photographs can convey countless details about life. For historians and for us, “A picture is worth a thousand words.” Photographers can manipulate, intentionally or unintentionally, the record of the event. It is the photographer – and the camera’s frame – that defines the picture’s content. Thus, the photographer chooses what will be in the picture, what will be left out, and what the emphasis will be. When analyzing photographs, ask yourself the following questions:</a:t>
            </a:r>
          </a:p>
          <a:p>
            <a:pPr algn="l">
              <a:lnSpc>
                <a:spcPts val="2799"/>
              </a:lnSpc>
            </a:pPr>
            <a:endParaRPr lang="en-US" sz="1999">
              <a:solidFill>
                <a:srgbClr val="000000"/>
              </a:solidFill>
              <a:latin typeface="Aptos"/>
              <a:ea typeface="Aptos"/>
              <a:cs typeface="Aptos"/>
              <a:sym typeface="Aptos"/>
            </a:endParaRPr>
          </a:p>
          <a:p>
            <a:pPr marL="431797" lvl="1" indent="-215899" algn="l">
              <a:lnSpc>
                <a:spcPts val="2799"/>
              </a:lnSpc>
              <a:buFont typeface="Arial"/>
              <a:buChar char="•"/>
            </a:pPr>
            <a:r>
              <a:rPr lang="en-US" sz="1999">
                <a:solidFill>
                  <a:srgbClr val="000000"/>
                </a:solidFill>
                <a:latin typeface="Aptos"/>
                <a:ea typeface="Aptos"/>
                <a:cs typeface="Aptos"/>
                <a:sym typeface="Aptos"/>
              </a:rPr>
              <a:t>Take a closer look: Make sure to examine the whole photograph. Make a list of any people in the photograph. What is happening?</a:t>
            </a:r>
          </a:p>
          <a:p>
            <a:pPr marL="431797" lvl="1" indent="-215899" algn="l">
              <a:lnSpc>
                <a:spcPts val="2799"/>
              </a:lnSpc>
              <a:buFont typeface="Arial"/>
              <a:buChar char="•"/>
            </a:pPr>
            <a:r>
              <a:rPr lang="en-US" sz="1999">
                <a:solidFill>
                  <a:srgbClr val="000000"/>
                </a:solidFill>
                <a:latin typeface="Aptos"/>
                <a:ea typeface="Aptos"/>
                <a:cs typeface="Aptos"/>
                <a:sym typeface="Aptos"/>
              </a:rPr>
              <a:t>Looking more closely: Are there any captions? A date? Location? Names of people? What kind of clothing is worn? Are there any words on signs or buildings? </a:t>
            </a:r>
          </a:p>
          <a:p>
            <a:pPr marL="431797" lvl="1" indent="-215899" algn="l">
              <a:lnSpc>
                <a:spcPts val="2799"/>
              </a:lnSpc>
              <a:buFont typeface="Arial"/>
              <a:buChar char="•"/>
            </a:pPr>
            <a:r>
              <a:rPr lang="en-US" sz="1999">
                <a:solidFill>
                  <a:srgbClr val="000000"/>
                </a:solidFill>
                <a:latin typeface="Aptos"/>
                <a:ea typeface="Aptos"/>
                <a:cs typeface="Aptos"/>
                <a:sym typeface="Aptos"/>
              </a:rPr>
              <a:t>Thinking Further: If people are in the photograph, what do you think is their relationship to one another? Can you speculate on a relationship between the people pictured and someone who is not in the picture?</a:t>
            </a:r>
          </a:p>
          <a:p>
            <a:pPr marL="431797" lvl="1" indent="-215899" algn="l">
              <a:lnSpc>
                <a:spcPts val="2799"/>
              </a:lnSpc>
              <a:buFont typeface="Arial"/>
              <a:buChar char="•"/>
            </a:pPr>
            <a:r>
              <a:rPr lang="en-US" sz="1999">
                <a:solidFill>
                  <a:srgbClr val="000000"/>
                </a:solidFill>
                <a:latin typeface="Aptos"/>
                <a:ea typeface="Aptos"/>
                <a:cs typeface="Aptos"/>
                <a:sym typeface="Aptos"/>
              </a:rPr>
              <a:t>What do you think happened before and after the photo was taken? Who do you think took the photo and why?</a:t>
            </a:r>
          </a:p>
          <a:p>
            <a:pPr marL="431797" lvl="1" indent="-215899" algn="l">
              <a:lnSpc>
                <a:spcPts val="2799"/>
              </a:lnSpc>
              <a:buFont typeface="Arial"/>
              <a:buChar char="•"/>
            </a:pPr>
            <a:r>
              <a:rPr lang="en-US" sz="1999">
                <a:solidFill>
                  <a:srgbClr val="000000"/>
                </a:solidFill>
                <a:latin typeface="Aptos"/>
                <a:ea typeface="Aptos"/>
                <a:cs typeface="Aptos"/>
                <a:sym typeface="Aptos"/>
              </a:rPr>
              <a:t>What does this photograph suggest to you? What questions do you have about the photo? How could you try to answer them?</a:t>
            </a:r>
          </a:p>
          <a:p>
            <a:pPr marL="431797" lvl="1" indent="-215899" algn="l">
              <a:lnSpc>
                <a:spcPts val="2799"/>
              </a:lnSpc>
              <a:buFont typeface="Arial"/>
              <a:buChar char="•"/>
            </a:pPr>
            <a:r>
              <a:rPr lang="en-US" sz="1999">
                <a:solidFill>
                  <a:srgbClr val="000000"/>
                </a:solidFill>
                <a:latin typeface="Aptos"/>
                <a:ea typeface="Aptos"/>
                <a:cs typeface="Aptos"/>
                <a:sym typeface="Aptos"/>
              </a:rPr>
              <a:t>What is the one thing that you would remember most about this photograph and why?</a:t>
            </a:r>
          </a:p>
          <a:p>
            <a:pPr marL="431797" lvl="1" indent="-215899" algn="l">
              <a:lnSpc>
                <a:spcPts val="2799"/>
              </a:lnSpc>
              <a:buFont typeface="Arial"/>
              <a:buChar char="•"/>
            </a:pPr>
            <a:r>
              <a:rPr lang="en-US" sz="1999">
                <a:solidFill>
                  <a:srgbClr val="000000"/>
                </a:solidFill>
                <a:latin typeface="Aptos"/>
                <a:ea typeface="Aptos"/>
                <a:cs typeface="Aptos"/>
                <a:sym typeface="Aptos"/>
              </a:rPr>
              <a:t>What questions do you have about the photograph that you cannot answer through analyzing it? Where could you go next to answer these questions?</a:t>
            </a:r>
          </a:p>
        </p:txBody>
      </p:sp>
      <p:sp>
        <p:nvSpPr>
          <p:cNvPr id="4" name="TextBox 4"/>
          <p:cNvSpPr txBox="1"/>
          <p:nvPr/>
        </p:nvSpPr>
        <p:spPr>
          <a:xfrm>
            <a:off x="1028700" y="1871955"/>
            <a:ext cx="16230600" cy="1397000"/>
          </a:xfrm>
          <a:prstGeom prst="rect">
            <a:avLst/>
          </a:prstGeom>
        </p:spPr>
        <p:txBody>
          <a:bodyPr lIns="0" tIns="0" rIns="0" bIns="0" rtlCol="0" anchor="t">
            <a:spAutoFit/>
          </a:bodyPr>
          <a:lstStyle/>
          <a:p>
            <a:pPr algn="ctr">
              <a:lnSpc>
                <a:spcPts val="2799"/>
              </a:lnSpc>
            </a:pPr>
            <a:r>
              <a:rPr lang="en-US" sz="1999" b="1">
                <a:solidFill>
                  <a:srgbClr val="000000"/>
                </a:solidFill>
                <a:latin typeface="Aptos Bold"/>
                <a:ea typeface="Aptos Bold"/>
                <a:cs typeface="Aptos Bold"/>
                <a:sym typeface="Aptos Bold"/>
              </a:rPr>
              <a:t>Using Primary Sources</a:t>
            </a:r>
          </a:p>
          <a:p>
            <a:pPr algn="l">
              <a:lnSpc>
                <a:spcPts val="2799"/>
              </a:lnSpc>
            </a:pPr>
            <a:r>
              <a:rPr lang="en-US" sz="1999">
                <a:solidFill>
                  <a:srgbClr val="000000"/>
                </a:solidFill>
                <a:latin typeface="Aptos"/>
                <a:ea typeface="Aptos"/>
                <a:cs typeface="Aptos"/>
                <a:sym typeface="Aptos"/>
              </a:rPr>
              <a:t>How do we know about the lives of Amasa, Grace, Helen, Hulda, Iris, and Joseph? Museums collect primary sources which provide firsthand evidence about a topic, event, or individual. Primary sources include documents, photos, oral histories, and objects about the people we are studying. We have a treasure trove of Campbell House primary sources that have been gathered over the last 100 years!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6832328" y="459670"/>
            <a:ext cx="4623343" cy="871292"/>
          </a:xfrm>
          <a:custGeom>
            <a:avLst/>
            <a:gdLst/>
            <a:ahLst/>
            <a:cxnLst/>
            <a:rect l="l" t="t" r="r" b="b"/>
            <a:pathLst>
              <a:path w="4623343" h="871292">
                <a:moveTo>
                  <a:pt x="0" y="0"/>
                </a:moveTo>
                <a:lnTo>
                  <a:pt x="4623344" y="0"/>
                </a:lnTo>
                <a:lnTo>
                  <a:pt x="4623344" y="871293"/>
                </a:lnTo>
                <a:lnTo>
                  <a:pt x="0" y="87129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199496"/>
            <a:ext cx="16230600" cy="6330950"/>
          </a:xfrm>
          <a:prstGeom prst="rect">
            <a:avLst/>
          </a:prstGeom>
        </p:spPr>
        <p:txBody>
          <a:bodyPr lIns="0" tIns="0" rIns="0" bIns="0" rtlCol="0" anchor="t">
            <a:spAutoFit/>
          </a:bodyPr>
          <a:lstStyle/>
          <a:p>
            <a:pPr algn="ctr">
              <a:lnSpc>
                <a:spcPts val="2799"/>
              </a:lnSpc>
            </a:pPr>
            <a:r>
              <a:rPr lang="en-US" sz="1999" b="1">
                <a:solidFill>
                  <a:srgbClr val="000000"/>
                </a:solidFill>
                <a:latin typeface="Aptos Bold"/>
                <a:ea typeface="Aptos Bold"/>
                <a:cs typeface="Aptos Bold"/>
                <a:sym typeface="Aptos Bold"/>
              </a:rPr>
              <a:t>Analyzing Primary Sources: Objects</a:t>
            </a:r>
          </a:p>
          <a:p>
            <a:pPr algn="l">
              <a:lnSpc>
                <a:spcPts val="2799"/>
              </a:lnSpc>
            </a:pPr>
            <a:r>
              <a:rPr lang="en-US" sz="1999">
                <a:solidFill>
                  <a:srgbClr val="000000"/>
                </a:solidFill>
                <a:latin typeface="Aptos"/>
                <a:ea typeface="Aptos"/>
                <a:cs typeface="Aptos"/>
                <a:sym typeface="Aptos"/>
              </a:rPr>
              <a:t>Historians study objects, the material culture that people from the past left behind, in order to understand history. Objects are the products of human workmanship - of human thought and effort - objects tell something about the people who designed, made, and used them. What questions do historians ask themselves when they analyze objects?</a:t>
            </a:r>
          </a:p>
          <a:p>
            <a:pPr algn="l">
              <a:lnSpc>
                <a:spcPts val="2799"/>
              </a:lnSpc>
            </a:pPr>
            <a:endParaRPr lang="en-US" sz="1999">
              <a:solidFill>
                <a:srgbClr val="000000"/>
              </a:solidFill>
              <a:latin typeface="Aptos"/>
              <a:ea typeface="Aptos"/>
              <a:cs typeface="Aptos"/>
              <a:sym typeface="Aptos"/>
            </a:endParaRPr>
          </a:p>
          <a:p>
            <a:pPr marL="431797" lvl="1" indent="-215899" algn="l">
              <a:lnSpc>
                <a:spcPts val="2799"/>
              </a:lnSpc>
              <a:buFont typeface="Arial"/>
              <a:buChar char="•"/>
            </a:pPr>
            <a:r>
              <a:rPr lang="en-US" sz="1999">
                <a:solidFill>
                  <a:srgbClr val="000000"/>
                </a:solidFill>
                <a:latin typeface="Aptos"/>
                <a:ea typeface="Aptos"/>
                <a:cs typeface="Aptos"/>
                <a:sym typeface="Aptos"/>
              </a:rPr>
              <a:t>First impressions: What are your first impressions of this object? Do you have any ideas what the object might have been used for?</a:t>
            </a:r>
          </a:p>
          <a:p>
            <a:pPr marL="431797" lvl="1" indent="-215899" algn="l">
              <a:lnSpc>
                <a:spcPts val="2799"/>
              </a:lnSpc>
              <a:buFont typeface="Arial"/>
              <a:buChar char="•"/>
            </a:pPr>
            <a:r>
              <a:rPr lang="en-US" sz="1999">
                <a:solidFill>
                  <a:srgbClr val="000000"/>
                </a:solidFill>
                <a:latin typeface="Aptos"/>
                <a:ea typeface="Aptos"/>
                <a:cs typeface="Aptos"/>
                <a:sym typeface="Aptos"/>
              </a:rPr>
              <a:t>A closer look at the physical features: What is it made of? Why was this material chosen? What is the texture and color? What does it smell like? Can it be held? Is it heavy or light? Is it intact, or does it look like parts are missing? Does it look new or old?</a:t>
            </a:r>
          </a:p>
          <a:p>
            <a:pPr marL="431797" lvl="1" indent="-215899" algn="l">
              <a:lnSpc>
                <a:spcPts val="2799"/>
              </a:lnSpc>
              <a:buFont typeface="Arial"/>
              <a:buChar char="•"/>
            </a:pPr>
            <a:r>
              <a:rPr lang="en-US" sz="1999">
                <a:solidFill>
                  <a:srgbClr val="000000"/>
                </a:solidFill>
                <a:latin typeface="Aptos"/>
                <a:ea typeface="Aptos"/>
                <a:cs typeface="Aptos"/>
                <a:sym typeface="Aptos"/>
              </a:rPr>
              <a:t>Construction: Is it handmade or made by machine? Where was it made? Who made it?</a:t>
            </a:r>
          </a:p>
          <a:p>
            <a:pPr marL="431797" lvl="1" indent="-215899" algn="l">
              <a:lnSpc>
                <a:spcPts val="2799"/>
              </a:lnSpc>
              <a:buFont typeface="Arial"/>
              <a:buChar char="•"/>
            </a:pPr>
            <a:r>
              <a:rPr lang="en-US" sz="1999">
                <a:solidFill>
                  <a:srgbClr val="000000"/>
                </a:solidFill>
                <a:latin typeface="Aptos"/>
                <a:ea typeface="Aptos"/>
                <a:cs typeface="Aptos"/>
                <a:sym typeface="Aptos"/>
              </a:rPr>
              <a:t>Function: How is this object used? Does it have a practical use or is (was) it used for pleasure? Has it been used? Is it still in use? Has the use changed? Where could it have been found? What value does it hold to you and to others?</a:t>
            </a:r>
          </a:p>
          <a:p>
            <a:pPr marL="431797" lvl="1" indent="-215899" algn="l">
              <a:lnSpc>
                <a:spcPts val="2799"/>
              </a:lnSpc>
              <a:buFont typeface="Arial"/>
              <a:buChar char="•"/>
            </a:pPr>
            <a:r>
              <a:rPr lang="en-US" sz="1999">
                <a:solidFill>
                  <a:srgbClr val="000000"/>
                </a:solidFill>
                <a:latin typeface="Aptos"/>
                <a:ea typeface="Aptos"/>
                <a:cs typeface="Aptos"/>
                <a:sym typeface="Aptos"/>
              </a:rPr>
              <a:t>Design: Is it designed well? Is it decorated? How is it decorated? Is it aesthetically pleasing? Would it make a good gift? Does it remind you of anything else?</a:t>
            </a:r>
          </a:p>
          <a:p>
            <a:pPr marL="431797" lvl="1" indent="-215899" algn="l">
              <a:lnSpc>
                <a:spcPts val="2799"/>
              </a:lnSpc>
              <a:buFont typeface="Arial"/>
              <a:buChar char="•"/>
            </a:pPr>
            <a:r>
              <a:rPr lang="en-US" sz="1999">
                <a:solidFill>
                  <a:srgbClr val="000000"/>
                </a:solidFill>
                <a:latin typeface="Aptos"/>
                <a:ea typeface="Aptos"/>
                <a:cs typeface="Aptos"/>
                <a:sym typeface="Aptos"/>
              </a:rPr>
              <a:t>Who may be connected with the object? What type of person might have used this object? What type of person might have made this object? What does this object tell us about the maker and user?</a:t>
            </a:r>
          </a:p>
          <a:p>
            <a:pPr marL="431797" lvl="1" indent="-215899" algn="l">
              <a:lnSpc>
                <a:spcPts val="2799"/>
              </a:lnSpc>
              <a:buFont typeface="Arial"/>
              <a:buChar char="•"/>
            </a:pPr>
            <a:r>
              <a:rPr lang="en-US" sz="1999">
                <a:solidFill>
                  <a:srgbClr val="000000"/>
                </a:solidFill>
                <a:latin typeface="Aptos"/>
                <a:ea typeface="Aptos"/>
                <a:cs typeface="Aptos"/>
                <a:sym typeface="Aptos"/>
              </a:rPr>
              <a:t>Thinking further: Is this type of object still being made today? Is it still in use? If not, why do you think it isn’t used today? Should this object be in a museum collection? Why or why not? </a:t>
            </a:r>
          </a:p>
          <a:p>
            <a:pPr marL="431797" lvl="1" indent="-215899" algn="l">
              <a:lnSpc>
                <a:spcPts val="2799"/>
              </a:lnSpc>
              <a:buFont typeface="Arial"/>
              <a:buChar char="•"/>
            </a:pPr>
            <a:r>
              <a:rPr lang="en-US" sz="1999">
                <a:solidFill>
                  <a:srgbClr val="000000"/>
                </a:solidFill>
                <a:latin typeface="Aptos"/>
                <a:ea typeface="Aptos"/>
                <a:cs typeface="Aptos"/>
                <a:sym typeface="Aptos"/>
              </a:rPr>
              <a:t>What do you wonder? What questions do you have about the object that you can’t answer from just looking at 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6832328" y="1028700"/>
            <a:ext cx="4623343" cy="871292"/>
          </a:xfrm>
          <a:custGeom>
            <a:avLst/>
            <a:gdLst/>
            <a:ahLst/>
            <a:cxnLst/>
            <a:rect l="l" t="t" r="r" b="b"/>
            <a:pathLst>
              <a:path w="4623343" h="871292">
                <a:moveTo>
                  <a:pt x="0" y="0"/>
                </a:moveTo>
                <a:lnTo>
                  <a:pt x="4623344" y="0"/>
                </a:lnTo>
                <a:lnTo>
                  <a:pt x="4623344" y="871292"/>
                </a:lnTo>
                <a:lnTo>
                  <a:pt x="0" y="87129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405555"/>
            <a:ext cx="16230600" cy="5978525"/>
          </a:xfrm>
          <a:prstGeom prst="rect">
            <a:avLst/>
          </a:prstGeom>
        </p:spPr>
        <p:txBody>
          <a:bodyPr lIns="0" tIns="0" rIns="0" bIns="0" rtlCol="0" anchor="t">
            <a:spAutoFit/>
          </a:bodyPr>
          <a:lstStyle/>
          <a:p>
            <a:pPr algn="ctr">
              <a:lnSpc>
                <a:spcPts val="2799"/>
              </a:lnSpc>
            </a:pPr>
            <a:r>
              <a:rPr lang="en-US" sz="1999" b="1" spc="83">
                <a:solidFill>
                  <a:srgbClr val="000000"/>
                </a:solidFill>
                <a:latin typeface="Aptos Bold"/>
                <a:ea typeface="Aptos Bold"/>
                <a:cs typeface="Aptos Bold"/>
                <a:sym typeface="Aptos Bold"/>
              </a:rPr>
              <a:t>Analyzing Primary Sources: Documents</a:t>
            </a:r>
          </a:p>
          <a:p>
            <a:pPr algn="l">
              <a:lnSpc>
                <a:spcPts val="2799"/>
              </a:lnSpc>
            </a:pPr>
            <a:r>
              <a:rPr lang="en-US" sz="1999" spc="83">
                <a:solidFill>
                  <a:srgbClr val="000000"/>
                </a:solidFill>
                <a:latin typeface="Aptos"/>
                <a:ea typeface="Aptos"/>
                <a:cs typeface="Aptos"/>
                <a:sym typeface="Aptos"/>
              </a:rPr>
              <a:t>Every piece of paper that people leave behind is full of clues. From diaries and letters to newspapers and census reports, documents tell us about the circumstances of everyday life and about significant events. Here are some tips for reading and analyzing documents and newspapers. </a:t>
            </a:r>
          </a:p>
          <a:p>
            <a:pPr algn="l">
              <a:lnSpc>
                <a:spcPts val="2799"/>
              </a:lnSpc>
            </a:pPr>
            <a:r>
              <a:rPr lang="en-US" sz="1999" spc="83">
                <a:solidFill>
                  <a:srgbClr val="000000"/>
                </a:solidFill>
                <a:latin typeface="Aptos"/>
                <a:ea typeface="Aptos"/>
                <a:cs typeface="Aptos"/>
                <a:sym typeface="Aptos"/>
              </a:rPr>
              <a:t>To be most useful, documents must be studied carefully and critically. When you are looking at documents think about these questions:</a:t>
            </a:r>
          </a:p>
          <a:p>
            <a:pPr marL="431797" lvl="1" indent="-215899" algn="l">
              <a:lnSpc>
                <a:spcPts val="2799"/>
              </a:lnSpc>
              <a:buFont typeface="Arial"/>
              <a:buChar char="•"/>
            </a:pPr>
            <a:r>
              <a:rPr lang="en-US" sz="1999" spc="83">
                <a:solidFill>
                  <a:srgbClr val="000000"/>
                </a:solidFill>
                <a:latin typeface="Aptos"/>
                <a:ea typeface="Aptos"/>
                <a:cs typeface="Aptos"/>
                <a:sym typeface="Aptos"/>
              </a:rPr>
              <a:t>What are your first impressions? What kind of document is it (letter, newspaper, etc.) How do you know?</a:t>
            </a:r>
          </a:p>
          <a:p>
            <a:pPr marL="431797" lvl="1" indent="-215899" algn="l">
              <a:lnSpc>
                <a:spcPts val="2799"/>
              </a:lnSpc>
              <a:buFont typeface="Arial"/>
              <a:buChar char="•"/>
            </a:pPr>
            <a:r>
              <a:rPr lang="en-US" sz="1999" spc="83">
                <a:solidFill>
                  <a:srgbClr val="000000"/>
                </a:solidFill>
                <a:latin typeface="Aptos"/>
                <a:ea typeface="Aptos"/>
                <a:cs typeface="Aptos"/>
                <a:sym typeface="Aptos"/>
              </a:rPr>
              <a:t>Look more closely: Read through the document carefully. Make a list of any unusual words or phrases.</a:t>
            </a:r>
          </a:p>
          <a:p>
            <a:pPr marL="431797" lvl="1" indent="-215899" algn="l">
              <a:lnSpc>
                <a:spcPts val="2799"/>
              </a:lnSpc>
              <a:buFont typeface="Arial"/>
              <a:buChar char="•"/>
            </a:pPr>
            <a:r>
              <a:rPr lang="en-US" sz="1999" spc="83">
                <a:solidFill>
                  <a:srgbClr val="000000"/>
                </a:solidFill>
                <a:latin typeface="Aptos"/>
                <a:ea typeface="Aptos"/>
                <a:cs typeface="Aptos"/>
                <a:sym typeface="Aptos"/>
              </a:rPr>
              <a:t>Is there a date on it? If so, what is it? If not, are there any other clues that might indicate when it was written?</a:t>
            </a:r>
          </a:p>
          <a:p>
            <a:pPr marL="431797" lvl="1" indent="-215899" algn="l">
              <a:lnSpc>
                <a:spcPts val="2799"/>
              </a:lnSpc>
              <a:buFont typeface="Arial"/>
              <a:buChar char="•"/>
            </a:pPr>
            <a:r>
              <a:rPr lang="en-US" sz="1999" spc="83">
                <a:solidFill>
                  <a:srgbClr val="000000"/>
                </a:solidFill>
                <a:latin typeface="Aptos"/>
                <a:ea typeface="Aptos"/>
                <a:cs typeface="Aptos"/>
                <a:sym typeface="Aptos"/>
              </a:rPr>
              <a:t>Is there a location indicated? What is it?</a:t>
            </a:r>
          </a:p>
          <a:p>
            <a:pPr marL="431797" lvl="1" indent="-215899" algn="l">
              <a:lnSpc>
                <a:spcPts val="2799"/>
              </a:lnSpc>
              <a:buFont typeface="Arial"/>
              <a:buChar char="•"/>
            </a:pPr>
            <a:r>
              <a:rPr lang="en-US" sz="1999" spc="83">
                <a:solidFill>
                  <a:srgbClr val="000000"/>
                </a:solidFill>
                <a:latin typeface="Aptos"/>
                <a:ea typeface="Aptos"/>
                <a:cs typeface="Aptos"/>
                <a:sym typeface="Aptos"/>
              </a:rPr>
              <a:t>Who wrote or created the document? How can you tell?</a:t>
            </a:r>
          </a:p>
          <a:p>
            <a:pPr marL="431797" lvl="1" indent="-215899" algn="l">
              <a:lnSpc>
                <a:spcPts val="2799"/>
              </a:lnSpc>
              <a:buFont typeface="Arial"/>
              <a:buChar char="•"/>
            </a:pPr>
            <a:r>
              <a:rPr lang="en-US" sz="1999" spc="83">
                <a:solidFill>
                  <a:srgbClr val="000000"/>
                </a:solidFill>
                <a:latin typeface="Aptos"/>
                <a:ea typeface="Aptos"/>
                <a:cs typeface="Aptos"/>
                <a:sym typeface="Aptos"/>
              </a:rPr>
              <a:t>For whom was the document written or created? How do you know?</a:t>
            </a:r>
          </a:p>
          <a:p>
            <a:pPr marL="431797" lvl="1" indent="-215899" algn="l">
              <a:lnSpc>
                <a:spcPts val="2799"/>
              </a:lnSpc>
              <a:buFont typeface="Arial"/>
              <a:buChar char="•"/>
            </a:pPr>
            <a:r>
              <a:rPr lang="en-US" sz="1999" spc="83">
                <a:solidFill>
                  <a:srgbClr val="000000"/>
                </a:solidFill>
                <a:latin typeface="Aptos"/>
                <a:ea typeface="Aptos"/>
                <a:cs typeface="Aptos"/>
                <a:sym typeface="Aptos"/>
              </a:rPr>
              <a:t>What is the purpose of the document? What made you think this?</a:t>
            </a:r>
          </a:p>
          <a:p>
            <a:pPr marL="431797" lvl="1" indent="-215899" algn="l">
              <a:lnSpc>
                <a:spcPts val="2799"/>
              </a:lnSpc>
              <a:buFont typeface="Arial"/>
              <a:buChar char="•"/>
            </a:pPr>
            <a:r>
              <a:rPr lang="en-US" sz="1999" spc="83">
                <a:solidFill>
                  <a:srgbClr val="000000"/>
                </a:solidFill>
                <a:latin typeface="Aptos"/>
                <a:ea typeface="Aptos"/>
                <a:cs typeface="Aptos"/>
                <a:sym typeface="Aptos"/>
              </a:rPr>
              <a:t>Thinking Further: What do you think the writer thought was the most important information to convey? Why?</a:t>
            </a:r>
          </a:p>
          <a:p>
            <a:pPr marL="431797" lvl="1" indent="-215899" algn="l">
              <a:lnSpc>
                <a:spcPts val="2799"/>
              </a:lnSpc>
              <a:buFont typeface="Arial"/>
              <a:buChar char="•"/>
            </a:pPr>
            <a:r>
              <a:rPr lang="en-US" sz="1999" spc="83">
                <a:solidFill>
                  <a:srgbClr val="000000"/>
                </a:solidFill>
                <a:latin typeface="Aptos"/>
                <a:ea typeface="Aptos"/>
                <a:cs typeface="Aptos"/>
                <a:sym typeface="Aptos"/>
              </a:rPr>
              <a:t>Does the document convey a certain tone?</a:t>
            </a:r>
          </a:p>
          <a:p>
            <a:pPr marL="431797" lvl="1" indent="-215899" algn="l">
              <a:lnSpc>
                <a:spcPts val="2799"/>
              </a:lnSpc>
              <a:buFont typeface="Arial"/>
              <a:buChar char="•"/>
            </a:pPr>
            <a:r>
              <a:rPr lang="en-US" sz="1999" spc="83">
                <a:solidFill>
                  <a:srgbClr val="000000"/>
                </a:solidFill>
                <a:latin typeface="Aptos"/>
                <a:ea typeface="Aptos"/>
                <a:cs typeface="Aptos"/>
                <a:sym typeface="Aptos"/>
              </a:rPr>
              <a:t>What does it imply without stating directly?</a:t>
            </a:r>
          </a:p>
          <a:p>
            <a:pPr marL="431797" lvl="1" indent="-215899" algn="l">
              <a:lnSpc>
                <a:spcPts val="2799"/>
              </a:lnSpc>
              <a:buFont typeface="Arial"/>
              <a:buChar char="•"/>
            </a:pPr>
            <a:r>
              <a:rPr lang="en-US" sz="1999" spc="83">
                <a:solidFill>
                  <a:srgbClr val="000000"/>
                </a:solidFill>
                <a:latin typeface="Aptos"/>
                <a:ea typeface="Aptos"/>
                <a:cs typeface="Aptos"/>
                <a:sym typeface="Aptos"/>
              </a:rPr>
              <a:t>Can you tell the point of view of the writer? Is it objective?</a:t>
            </a:r>
          </a:p>
          <a:p>
            <a:pPr marL="431797" lvl="1" indent="-215899" algn="l">
              <a:lnSpc>
                <a:spcPts val="2799"/>
              </a:lnSpc>
              <a:buFont typeface="Arial"/>
              <a:buChar char="•"/>
            </a:pPr>
            <a:r>
              <a:rPr lang="en-US" sz="1999" spc="83">
                <a:solidFill>
                  <a:srgbClr val="000000"/>
                </a:solidFill>
                <a:latin typeface="Aptos"/>
                <a:ea typeface="Aptos"/>
                <a:cs typeface="Aptos"/>
                <a:sym typeface="Aptos"/>
              </a:rPr>
              <a:t>What is the relationship between the writer and the audience? How can you tell?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9766741" y="2820560"/>
            <a:ext cx="8081635" cy="4331756"/>
          </a:xfrm>
          <a:custGeom>
            <a:avLst/>
            <a:gdLst/>
            <a:ahLst/>
            <a:cxnLst/>
            <a:rect l="l" t="t" r="r" b="b"/>
            <a:pathLst>
              <a:path w="8081635" h="4331756">
                <a:moveTo>
                  <a:pt x="0" y="0"/>
                </a:moveTo>
                <a:lnTo>
                  <a:pt x="8081635" y="0"/>
                </a:lnTo>
                <a:lnTo>
                  <a:pt x="8081635" y="4331756"/>
                </a:lnTo>
                <a:lnTo>
                  <a:pt x="0" y="433175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28655" y="4081542"/>
            <a:ext cx="9036922" cy="1647866"/>
          </a:xfrm>
          <a:prstGeom prst="rect">
            <a:avLst/>
          </a:prstGeom>
        </p:spPr>
        <p:txBody>
          <a:bodyPr lIns="0" tIns="0" rIns="0" bIns="0" rtlCol="0" anchor="t">
            <a:spAutoFit/>
          </a:bodyPr>
          <a:lstStyle/>
          <a:p>
            <a:pPr algn="ctr">
              <a:lnSpc>
                <a:spcPts val="6725"/>
              </a:lnSpc>
            </a:pPr>
            <a:r>
              <a:rPr lang="en-US" sz="4229" b="1" spc="317">
                <a:solidFill>
                  <a:srgbClr val="000000"/>
                </a:solidFill>
                <a:latin typeface="Aptos Bold"/>
                <a:ea typeface="Aptos Bold"/>
                <a:cs typeface="Aptos Bold"/>
                <a:sym typeface="Aptos Bold"/>
              </a:rPr>
              <a:t>Thank you for joining us for this digital tour of Campbell House!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t="-15131" b="-15131"/>
            </a:stretch>
          </a:blipFill>
        </p:spPr>
        <p:txBody>
          <a:bodyPr/>
          <a:lstStyle/>
          <a:p>
            <a:endParaRPr lang="en-US"/>
          </a:p>
        </p:txBody>
      </p:sp>
      <p:sp>
        <p:nvSpPr>
          <p:cNvPr id="3" name="Freeform 3"/>
          <p:cNvSpPr/>
          <p:nvPr/>
        </p:nvSpPr>
        <p:spPr>
          <a:xfrm>
            <a:off x="10950247" y="809103"/>
            <a:ext cx="6173733" cy="7725213"/>
          </a:xfrm>
          <a:custGeom>
            <a:avLst/>
            <a:gdLst/>
            <a:ahLst/>
            <a:cxnLst/>
            <a:rect l="l" t="t" r="r" b="b"/>
            <a:pathLst>
              <a:path w="6173733" h="7725213">
                <a:moveTo>
                  <a:pt x="0" y="0"/>
                </a:moveTo>
                <a:lnTo>
                  <a:pt x="6173732" y="0"/>
                </a:lnTo>
                <a:lnTo>
                  <a:pt x="6173732" y="7725213"/>
                </a:lnTo>
                <a:lnTo>
                  <a:pt x="0" y="7725213"/>
                </a:lnTo>
                <a:lnTo>
                  <a:pt x="0" y="0"/>
                </a:lnTo>
                <a:close/>
              </a:path>
            </a:pathLst>
          </a:custGeom>
          <a:blipFill>
            <a:blip r:embed="rId4"/>
            <a:stretch>
              <a:fillRect/>
            </a:stretch>
          </a:blipFill>
        </p:spPr>
        <p:txBody>
          <a:bodyPr/>
          <a:lstStyle/>
          <a:p>
            <a:endParaRPr lang="en-US"/>
          </a:p>
        </p:txBody>
      </p:sp>
      <p:sp>
        <p:nvSpPr>
          <p:cNvPr id="4" name="Freeform 4"/>
          <p:cNvSpPr/>
          <p:nvPr/>
        </p:nvSpPr>
        <p:spPr>
          <a:xfrm>
            <a:off x="808096" y="1028700"/>
            <a:ext cx="5785579" cy="7505616"/>
          </a:xfrm>
          <a:custGeom>
            <a:avLst/>
            <a:gdLst/>
            <a:ahLst/>
            <a:cxnLst/>
            <a:rect l="l" t="t" r="r" b="b"/>
            <a:pathLst>
              <a:path w="5785579" h="7505616">
                <a:moveTo>
                  <a:pt x="0" y="0"/>
                </a:moveTo>
                <a:lnTo>
                  <a:pt x="5785579" y="0"/>
                </a:lnTo>
                <a:lnTo>
                  <a:pt x="5785579" y="7505616"/>
                </a:lnTo>
                <a:lnTo>
                  <a:pt x="0" y="7505616"/>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5260563" y="8505741"/>
            <a:ext cx="1863417" cy="10450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and Amasa Campbell, 1895, The Joel E. Ferris Research Archives, Campbell House Collection, L86-287</a:t>
            </a:r>
          </a:p>
        </p:txBody>
      </p:sp>
      <p:sp>
        <p:nvSpPr>
          <p:cNvPr id="7" name="TextBox 7"/>
          <p:cNvSpPr txBox="1"/>
          <p:nvPr/>
        </p:nvSpPr>
        <p:spPr>
          <a:xfrm>
            <a:off x="808096" y="8609503"/>
            <a:ext cx="1786867" cy="10450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Grace and Helen Campbell, 1908, The Joel E. Ferris Research Archives, Campbell House Collection, L91-119.3</a:t>
            </a:r>
          </a:p>
        </p:txBody>
      </p:sp>
      <p:sp>
        <p:nvSpPr>
          <p:cNvPr id="8" name="TextBox 8"/>
          <p:cNvSpPr txBox="1"/>
          <p:nvPr/>
        </p:nvSpPr>
        <p:spPr>
          <a:xfrm>
            <a:off x="6842331" y="934226"/>
            <a:ext cx="4158672" cy="8548243"/>
          </a:xfrm>
          <a:prstGeom prst="rect">
            <a:avLst/>
          </a:prstGeom>
        </p:spPr>
        <p:txBody>
          <a:bodyPr lIns="0" tIns="0" rIns="0" bIns="0" rtlCol="0" anchor="t">
            <a:spAutoFit/>
          </a:bodyPr>
          <a:lstStyle/>
          <a:p>
            <a:pPr algn="l">
              <a:lnSpc>
                <a:spcPts val="2394"/>
              </a:lnSpc>
            </a:pPr>
            <a:r>
              <a:rPr lang="en-US" sz="1710" dirty="0">
                <a:solidFill>
                  <a:srgbClr val="000000"/>
                </a:solidFill>
                <a:latin typeface="Aptos"/>
                <a:ea typeface="Aptos"/>
                <a:cs typeface="Aptos"/>
                <a:sym typeface="Aptos"/>
              </a:rPr>
              <a:t>Amasa Campbell arrived in the Coeur d’Alene, Idaho mountains in 1887 looking to make his fortune in the silver mines. He, his business partner, John Finch, and Ohio financers, invested $25,000 in the Gem mine and built a mill to work the ore. They prospered beyond their wildest dreams.</a:t>
            </a:r>
          </a:p>
          <a:p>
            <a:pPr algn="l">
              <a:lnSpc>
                <a:spcPts val="2380"/>
              </a:lnSpc>
            </a:pPr>
            <a:endParaRPr lang="en-US" sz="1710" dirty="0">
              <a:solidFill>
                <a:srgbClr val="000000"/>
              </a:solidFill>
              <a:latin typeface="Aptos"/>
              <a:ea typeface="Aptos"/>
              <a:cs typeface="Aptos"/>
              <a:sym typeface="Aptos"/>
            </a:endParaRPr>
          </a:p>
          <a:p>
            <a:pPr algn="l">
              <a:lnSpc>
                <a:spcPts val="2380"/>
              </a:lnSpc>
            </a:pPr>
            <a:r>
              <a:rPr lang="en-US" sz="1700" dirty="0">
                <a:solidFill>
                  <a:srgbClr val="000000"/>
                </a:solidFill>
                <a:latin typeface="Aptos"/>
                <a:ea typeface="Aptos"/>
                <a:cs typeface="Aptos"/>
                <a:sym typeface="Aptos"/>
              </a:rPr>
              <a:t> In 1890, With his finances secured, he went back to Ohio to marry Grace Fox and they started their new life in Wallace, Idaho.</a:t>
            </a:r>
          </a:p>
          <a:p>
            <a:pPr algn="l">
              <a:lnSpc>
                <a:spcPts val="2380"/>
              </a:lnSpc>
            </a:pPr>
            <a:endParaRPr lang="en-US" sz="1700" dirty="0">
              <a:solidFill>
                <a:srgbClr val="000000"/>
              </a:solidFill>
              <a:latin typeface="Aptos"/>
              <a:ea typeface="Aptos"/>
              <a:cs typeface="Aptos"/>
              <a:sym typeface="Aptos"/>
            </a:endParaRPr>
          </a:p>
          <a:p>
            <a:pPr algn="l">
              <a:lnSpc>
                <a:spcPts val="2380"/>
              </a:lnSpc>
            </a:pPr>
            <a:r>
              <a:rPr lang="en-US" sz="1700" dirty="0">
                <a:solidFill>
                  <a:srgbClr val="000000"/>
                </a:solidFill>
                <a:latin typeface="Aptos"/>
                <a:ea typeface="Aptos"/>
                <a:cs typeface="Aptos"/>
                <a:sym typeface="Aptos"/>
              </a:rPr>
              <a:t>Their daughter, Helen, was born in 1892. </a:t>
            </a:r>
          </a:p>
          <a:p>
            <a:pPr algn="l">
              <a:lnSpc>
                <a:spcPts val="2380"/>
              </a:lnSpc>
            </a:pPr>
            <a:endParaRPr lang="en-US" sz="1700" dirty="0">
              <a:solidFill>
                <a:srgbClr val="000000"/>
              </a:solidFill>
              <a:latin typeface="Aptos"/>
              <a:ea typeface="Aptos"/>
              <a:cs typeface="Aptos"/>
              <a:sym typeface="Aptos"/>
            </a:endParaRPr>
          </a:p>
          <a:p>
            <a:pPr algn="l">
              <a:lnSpc>
                <a:spcPts val="2380"/>
              </a:lnSpc>
            </a:pPr>
            <a:r>
              <a:rPr lang="en-US" sz="1700" dirty="0">
                <a:solidFill>
                  <a:srgbClr val="000000"/>
                </a:solidFill>
                <a:latin typeface="Aptos"/>
                <a:ea typeface="Aptos"/>
                <a:cs typeface="Aptos"/>
                <a:sym typeface="Aptos"/>
              </a:rPr>
              <a:t>In 1898, when Helen was six years old, the family moved to Spokane after the completion of their new home in Browne’s Addition. After her mother’s death, Helen donated her home to the Eastern Washington Historical Society and the Spokane Art Association. It was named the Grace Fox Memorial Museum.</a:t>
            </a:r>
          </a:p>
          <a:p>
            <a:pPr algn="l">
              <a:lnSpc>
                <a:spcPts val="2380"/>
              </a:lnSpc>
            </a:pPr>
            <a:endParaRPr lang="en-US" sz="1700" dirty="0">
              <a:solidFill>
                <a:srgbClr val="000000"/>
              </a:solidFill>
              <a:latin typeface="Aptos"/>
              <a:ea typeface="Aptos"/>
              <a:cs typeface="Aptos"/>
              <a:sym typeface="Aptos"/>
            </a:endParaRPr>
          </a:p>
          <a:p>
            <a:pPr algn="l">
              <a:lnSpc>
                <a:spcPts val="2380"/>
              </a:lnSpc>
            </a:pPr>
            <a:r>
              <a:rPr lang="en-US" sz="1700" dirty="0">
                <a:solidFill>
                  <a:srgbClr val="000000"/>
                </a:solidFill>
                <a:latin typeface="Aptos"/>
                <a:ea typeface="Aptos"/>
                <a:cs typeface="Aptos"/>
                <a:sym typeface="Aptos"/>
              </a:rPr>
              <a:t>This digital MAC Pack will give you a tour of the Campbell home and introduce you to each family member and several of the servants who lived and worked in Campbell House.</a:t>
            </a:r>
          </a:p>
          <a:p>
            <a:pPr algn="l">
              <a:lnSpc>
                <a:spcPts val="2380"/>
              </a:lnSpc>
            </a:pPr>
            <a:endParaRPr lang="en-US" sz="1700" dirty="0">
              <a:solidFill>
                <a:srgbClr val="000000"/>
              </a:solidFill>
              <a:latin typeface="Aptos"/>
              <a:ea typeface="Aptos"/>
              <a:cs typeface="Aptos"/>
              <a:sym typeface="Apto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6671950" y="158463"/>
            <a:ext cx="11242720" cy="8914540"/>
          </a:xfrm>
          <a:custGeom>
            <a:avLst/>
            <a:gdLst/>
            <a:ahLst/>
            <a:cxnLst/>
            <a:rect l="l" t="t" r="r" b="b"/>
            <a:pathLst>
              <a:path w="11242720" h="8914540">
                <a:moveTo>
                  <a:pt x="0" y="0"/>
                </a:moveTo>
                <a:lnTo>
                  <a:pt x="11242721" y="0"/>
                </a:lnTo>
                <a:lnTo>
                  <a:pt x="11242721" y="8914541"/>
                </a:lnTo>
                <a:lnTo>
                  <a:pt x="0" y="8914541"/>
                </a:lnTo>
                <a:lnTo>
                  <a:pt x="0" y="0"/>
                </a:lnTo>
                <a:close/>
              </a:path>
            </a:pathLst>
          </a:custGeom>
          <a:blipFill>
            <a:blip r:embed="rId4"/>
            <a:stretch>
              <a:fillRect/>
            </a:stretch>
          </a:blipFill>
        </p:spPr>
        <p:txBody>
          <a:bodyPr/>
          <a:lstStyle/>
          <a:p>
            <a:endParaRPr lang="en-US"/>
          </a:p>
        </p:txBody>
      </p:sp>
      <p:sp>
        <p:nvSpPr>
          <p:cNvPr id="4" name="Freeform 4"/>
          <p:cNvSpPr/>
          <p:nvPr/>
        </p:nvSpPr>
        <p:spPr>
          <a:xfrm>
            <a:off x="1112702" y="1028700"/>
            <a:ext cx="5005488" cy="4565005"/>
          </a:xfrm>
          <a:custGeom>
            <a:avLst/>
            <a:gdLst/>
            <a:ahLst/>
            <a:cxnLst/>
            <a:rect l="l" t="t" r="r" b="b"/>
            <a:pathLst>
              <a:path w="5005488" h="4565005">
                <a:moveTo>
                  <a:pt x="0" y="0"/>
                </a:moveTo>
                <a:lnTo>
                  <a:pt x="5005489" y="0"/>
                </a:lnTo>
                <a:lnTo>
                  <a:pt x="5005489" y="4565005"/>
                </a:lnTo>
                <a:lnTo>
                  <a:pt x="0" y="456500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141530" y="5739924"/>
            <a:ext cx="3021039" cy="655358"/>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Auditorium Theater stained glass window of JJ Browne (1843-1912) and Anthony Cannon (1839-1895), 1890, NN99.47</a:t>
            </a:r>
          </a:p>
        </p:txBody>
      </p:sp>
      <p:sp>
        <p:nvSpPr>
          <p:cNvPr id="6" name="TextBox 6"/>
          <p:cNvSpPr txBox="1"/>
          <p:nvPr/>
        </p:nvSpPr>
        <p:spPr>
          <a:xfrm>
            <a:off x="15111489" y="9044429"/>
            <a:ext cx="2803182" cy="8355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First Avenue, Campbell, Wakefield, and Finch Homes, 1898, The Joel E. Ferris Research Archives, Campbell House Collection, L2004-32.987</a:t>
            </a:r>
          </a:p>
        </p:txBody>
      </p:sp>
      <p:sp>
        <p:nvSpPr>
          <p:cNvPr id="7" name="TextBox 7"/>
          <p:cNvSpPr txBox="1"/>
          <p:nvPr/>
        </p:nvSpPr>
        <p:spPr>
          <a:xfrm>
            <a:off x="243906" y="6971097"/>
            <a:ext cx="6156606" cy="1082549"/>
          </a:xfrm>
          <a:prstGeom prst="rect">
            <a:avLst/>
          </a:prstGeom>
        </p:spPr>
        <p:txBody>
          <a:bodyPr lIns="0" tIns="0" rIns="0" bIns="0" rtlCol="0" anchor="t">
            <a:spAutoFit/>
          </a:bodyPr>
          <a:lstStyle/>
          <a:p>
            <a:pPr algn="ctr">
              <a:lnSpc>
                <a:spcPts val="4381"/>
              </a:lnSpc>
              <a:spcBef>
                <a:spcPct val="0"/>
              </a:spcBef>
            </a:pPr>
            <a:r>
              <a:rPr lang="en-US" sz="3129" b="1">
                <a:solidFill>
                  <a:srgbClr val="000000"/>
                </a:solidFill>
                <a:latin typeface="Aptos Bold"/>
                <a:ea typeface="Aptos Bold"/>
                <a:cs typeface="Aptos Bold"/>
                <a:sym typeface="Aptos Bold"/>
              </a:rPr>
              <a:t>Browne’s Addition</a:t>
            </a:r>
          </a:p>
          <a:p>
            <a:pPr algn="ctr">
              <a:lnSpc>
                <a:spcPts val="4381"/>
              </a:lnSpc>
              <a:spcBef>
                <a:spcPct val="0"/>
              </a:spcBef>
            </a:pPr>
            <a:r>
              <a:rPr lang="en-US" sz="3129" b="1">
                <a:solidFill>
                  <a:srgbClr val="000000"/>
                </a:solidFill>
                <a:latin typeface="Aptos Bold"/>
                <a:ea typeface="Aptos Bold"/>
                <a:cs typeface="Aptos Bold"/>
                <a:sym typeface="Aptos Bold"/>
              </a:rPr>
              <a:t>Spokane’s Oldest Neighborhood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TextBox 3"/>
          <p:cNvSpPr txBox="1"/>
          <p:nvPr/>
        </p:nvSpPr>
        <p:spPr>
          <a:xfrm>
            <a:off x="9589352" y="490519"/>
            <a:ext cx="8349932" cy="9239288"/>
          </a:xfrm>
          <a:prstGeom prst="rect">
            <a:avLst/>
          </a:prstGeom>
        </p:spPr>
        <p:txBody>
          <a:bodyPr lIns="0" tIns="0" rIns="0" bIns="0" rtlCol="0" anchor="t">
            <a:spAutoFit/>
          </a:bodyPr>
          <a:lstStyle/>
          <a:p>
            <a:pPr algn="l">
              <a:lnSpc>
                <a:spcPts val="2750"/>
              </a:lnSpc>
            </a:pPr>
            <a:r>
              <a:rPr lang="en-US" sz="1730" spc="129">
                <a:solidFill>
                  <a:srgbClr val="000000"/>
                </a:solidFill>
                <a:latin typeface="Aptos"/>
                <a:ea typeface="Aptos"/>
                <a:cs typeface="Aptos"/>
                <a:sym typeface="Aptos"/>
              </a:rPr>
              <a:t>Early founders of the incorporated city of Spokane, James Glover, J.J. Browne, and Anthony Cannon, made a bet that the northern line of the transcontinental railroad would run through a new, small, townsite located along the Spokane River’s cascading falls. </a:t>
            </a:r>
          </a:p>
          <a:p>
            <a:pPr algn="l">
              <a:lnSpc>
                <a:spcPts val="2750"/>
              </a:lnSpc>
            </a:pPr>
            <a:endParaRPr lang="en-US" sz="1730" spc="129">
              <a:solidFill>
                <a:srgbClr val="000000"/>
              </a:solidFill>
              <a:latin typeface="Aptos"/>
              <a:ea typeface="Aptos"/>
              <a:cs typeface="Aptos"/>
              <a:sym typeface="Aptos"/>
            </a:endParaRPr>
          </a:p>
          <a:p>
            <a:pPr algn="l">
              <a:lnSpc>
                <a:spcPts val="2750"/>
              </a:lnSpc>
            </a:pPr>
            <a:r>
              <a:rPr lang="en-US" sz="1730" spc="129">
                <a:solidFill>
                  <a:srgbClr val="000000"/>
                </a:solidFill>
                <a:latin typeface="Aptos"/>
                <a:ea typeface="Aptos"/>
                <a:cs typeface="Aptos"/>
                <a:sym typeface="Aptos"/>
              </a:rPr>
              <a:t>John J. Browne and Anthony Cannon met in 1878 while traveling up the Columbia River, heading to Spokane. After confirming they wanted to invest in the emerging town, Browne and Cannon purchased half of the townsite from James Glover for $3000.00. The purchase included Glover’s general store and the adjacent sawmill.</a:t>
            </a:r>
          </a:p>
          <a:p>
            <a:pPr algn="l">
              <a:lnSpc>
                <a:spcPts val="2750"/>
              </a:lnSpc>
            </a:pPr>
            <a:endParaRPr lang="en-US" sz="1730" spc="129">
              <a:solidFill>
                <a:srgbClr val="000000"/>
              </a:solidFill>
              <a:latin typeface="Aptos"/>
              <a:ea typeface="Aptos"/>
              <a:cs typeface="Aptos"/>
              <a:sym typeface="Aptos"/>
            </a:endParaRPr>
          </a:p>
          <a:p>
            <a:pPr algn="l">
              <a:lnSpc>
                <a:spcPts val="2750"/>
              </a:lnSpc>
            </a:pPr>
            <a:r>
              <a:rPr lang="en-US" sz="1730" spc="129">
                <a:solidFill>
                  <a:srgbClr val="000000"/>
                </a:solidFill>
                <a:latin typeface="Aptos"/>
                <a:ea typeface="Aptos"/>
                <a:cs typeface="Aptos"/>
                <a:sym typeface="Aptos"/>
              </a:rPr>
              <a:t>Cannon started Spokane’s first bank, the Bank of Spokane Falls, in the back of the store. Browne served as Spokane’s first lawyer and its first superintendent of schools. Browne, Cannon, and Glover teamed up to create Spokane’s first successful newspaper, The Spokane Falls Chronicle in 1881.</a:t>
            </a:r>
          </a:p>
          <a:p>
            <a:pPr algn="l">
              <a:lnSpc>
                <a:spcPts val="2750"/>
              </a:lnSpc>
            </a:pPr>
            <a:endParaRPr lang="en-US" sz="1730" spc="129">
              <a:solidFill>
                <a:srgbClr val="000000"/>
              </a:solidFill>
              <a:latin typeface="Aptos"/>
              <a:ea typeface="Aptos"/>
              <a:cs typeface="Aptos"/>
              <a:sym typeface="Aptos"/>
            </a:endParaRPr>
          </a:p>
          <a:p>
            <a:pPr algn="l">
              <a:lnSpc>
                <a:spcPts val="2750"/>
              </a:lnSpc>
            </a:pPr>
            <a:r>
              <a:rPr lang="en-US" sz="1730" spc="129">
                <a:solidFill>
                  <a:srgbClr val="000000"/>
                </a:solidFill>
                <a:latin typeface="Aptos"/>
                <a:ea typeface="Aptos"/>
                <a:cs typeface="Aptos"/>
                <a:sym typeface="Aptos"/>
              </a:rPr>
              <a:t>The three men’s bet paid off; Spokane grew rapidly once the Northern Pacific Railroad’s Seattle to Spokane track was completed in 1881. Two years later, in western Montana, President Ulysses S Grant drove in the golden railroad spike that completed the northern transcontinental railroad system.  As Spokane prospered, families like the Campbells began pouring into town. The fashionable neighborhood in which the Campbell family chose to build their home was Browne’s Addition, established by John J. Browne. It was the city’s first neighborhood and stood adjacent to downtown Spokane, close to where Amasa Campbell and John Finch’s business offices were located.</a:t>
            </a:r>
          </a:p>
        </p:txBody>
      </p:sp>
      <p:sp>
        <p:nvSpPr>
          <p:cNvPr id="4" name="Freeform 4"/>
          <p:cNvSpPr/>
          <p:nvPr/>
        </p:nvSpPr>
        <p:spPr>
          <a:xfrm>
            <a:off x="235270" y="1311501"/>
            <a:ext cx="9080876" cy="6777355"/>
          </a:xfrm>
          <a:custGeom>
            <a:avLst/>
            <a:gdLst/>
            <a:ahLst/>
            <a:cxnLst/>
            <a:rect l="l" t="t" r="r" b="b"/>
            <a:pathLst>
              <a:path w="9080876" h="6777355">
                <a:moveTo>
                  <a:pt x="0" y="0"/>
                </a:moveTo>
                <a:lnTo>
                  <a:pt x="9080876" y="0"/>
                </a:lnTo>
                <a:lnTo>
                  <a:pt x="9080876" y="6777354"/>
                </a:lnTo>
                <a:lnTo>
                  <a:pt x="0" y="6777354"/>
                </a:lnTo>
                <a:lnTo>
                  <a:pt x="0" y="0"/>
                </a:lnTo>
                <a:close/>
              </a:path>
            </a:pathLst>
          </a:custGeom>
          <a:blipFill>
            <a:blip r:embed="rId4"/>
            <a:stretch>
              <a:fillRect t="-999" b="-999"/>
            </a:stretch>
          </a:blipFill>
        </p:spPr>
        <p:txBody>
          <a:bodyPr/>
          <a:lstStyle/>
          <a:p>
            <a:endParaRPr lang="en-US"/>
          </a:p>
        </p:txBody>
      </p:sp>
      <p:sp>
        <p:nvSpPr>
          <p:cNvPr id="5" name="TextBox 5"/>
          <p:cNvSpPr txBox="1"/>
          <p:nvPr/>
        </p:nvSpPr>
        <p:spPr>
          <a:xfrm>
            <a:off x="235270" y="8156796"/>
            <a:ext cx="2753760" cy="6805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Browne’s Addition Coeur d’Alene Park, 1900-1905, The Joel E. Ferris Research Archives, L87-1.120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5189557" y="4951145"/>
            <a:ext cx="3499446" cy="5117162"/>
          </a:xfrm>
          <a:custGeom>
            <a:avLst/>
            <a:gdLst/>
            <a:ahLst/>
            <a:cxnLst/>
            <a:rect l="l" t="t" r="r" b="b"/>
            <a:pathLst>
              <a:path w="3499446" h="5117162">
                <a:moveTo>
                  <a:pt x="0" y="0"/>
                </a:moveTo>
                <a:lnTo>
                  <a:pt x="3499445" y="0"/>
                </a:lnTo>
                <a:lnTo>
                  <a:pt x="3499445" y="5117162"/>
                </a:lnTo>
                <a:lnTo>
                  <a:pt x="0" y="5117162"/>
                </a:lnTo>
                <a:lnTo>
                  <a:pt x="0" y="0"/>
                </a:lnTo>
                <a:close/>
              </a:path>
            </a:pathLst>
          </a:custGeom>
          <a:blipFill>
            <a:blip r:embed="rId4"/>
            <a:stretch>
              <a:fillRect t="-1752"/>
            </a:stretch>
          </a:blipFill>
        </p:spPr>
        <p:txBody>
          <a:bodyPr/>
          <a:lstStyle/>
          <a:p>
            <a:endParaRPr lang="en-US"/>
          </a:p>
        </p:txBody>
      </p:sp>
      <p:sp>
        <p:nvSpPr>
          <p:cNvPr id="4" name="Freeform 4"/>
          <p:cNvSpPr/>
          <p:nvPr/>
        </p:nvSpPr>
        <p:spPr>
          <a:xfrm>
            <a:off x="446930" y="5922905"/>
            <a:ext cx="3882120" cy="2911590"/>
          </a:xfrm>
          <a:custGeom>
            <a:avLst/>
            <a:gdLst/>
            <a:ahLst/>
            <a:cxnLst/>
            <a:rect l="l" t="t" r="r" b="b"/>
            <a:pathLst>
              <a:path w="3882120" h="2911590">
                <a:moveTo>
                  <a:pt x="0" y="0"/>
                </a:moveTo>
                <a:lnTo>
                  <a:pt x="3882120" y="0"/>
                </a:lnTo>
                <a:lnTo>
                  <a:pt x="3882120" y="2911590"/>
                </a:lnTo>
                <a:lnTo>
                  <a:pt x="0" y="2911590"/>
                </a:lnTo>
                <a:lnTo>
                  <a:pt x="0" y="0"/>
                </a:lnTo>
                <a:close/>
              </a:path>
            </a:pathLst>
          </a:custGeom>
          <a:blipFill>
            <a:blip r:embed="rId5"/>
            <a:stretch>
              <a:fillRect/>
            </a:stretch>
          </a:blipFill>
        </p:spPr>
        <p:txBody>
          <a:bodyPr/>
          <a:lstStyle/>
          <a:p>
            <a:endParaRPr lang="en-US"/>
          </a:p>
        </p:txBody>
      </p:sp>
      <p:sp>
        <p:nvSpPr>
          <p:cNvPr id="5" name="Freeform 5"/>
          <p:cNvSpPr/>
          <p:nvPr/>
        </p:nvSpPr>
        <p:spPr>
          <a:xfrm>
            <a:off x="446930" y="563342"/>
            <a:ext cx="3882120" cy="3814183"/>
          </a:xfrm>
          <a:custGeom>
            <a:avLst/>
            <a:gdLst/>
            <a:ahLst/>
            <a:cxnLst/>
            <a:rect l="l" t="t" r="r" b="b"/>
            <a:pathLst>
              <a:path w="3882120" h="3814183">
                <a:moveTo>
                  <a:pt x="0" y="0"/>
                </a:moveTo>
                <a:lnTo>
                  <a:pt x="3882120" y="0"/>
                </a:lnTo>
                <a:lnTo>
                  <a:pt x="3882120" y="3814183"/>
                </a:lnTo>
                <a:lnTo>
                  <a:pt x="0" y="381418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3365117" y="9023224"/>
            <a:ext cx="1727727" cy="10450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Kirtland Cutter, The Joel E. Ferris Research Archives, Campbell House Collection, L85-174.5</a:t>
            </a:r>
          </a:p>
        </p:txBody>
      </p:sp>
      <p:sp>
        <p:nvSpPr>
          <p:cNvPr id="7" name="TextBox 7"/>
          <p:cNvSpPr txBox="1"/>
          <p:nvPr/>
        </p:nvSpPr>
        <p:spPr>
          <a:xfrm>
            <a:off x="446930" y="9142724"/>
            <a:ext cx="2407968" cy="655358"/>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3001.11, Kirtland Cutter Art Rendering kit, Museum Purchase, 1984</a:t>
            </a:r>
          </a:p>
        </p:txBody>
      </p:sp>
      <p:sp>
        <p:nvSpPr>
          <p:cNvPr id="8" name="TextBox 8"/>
          <p:cNvSpPr txBox="1"/>
          <p:nvPr/>
        </p:nvSpPr>
        <p:spPr>
          <a:xfrm>
            <a:off x="540828" y="4547266"/>
            <a:ext cx="2054672" cy="817283"/>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3189.2, Kirtland Cutter top hat, 1900 - 1925, Gift of Gayle Burrows, 1986 </a:t>
            </a:r>
          </a:p>
        </p:txBody>
      </p:sp>
      <p:sp>
        <p:nvSpPr>
          <p:cNvPr id="9" name="TextBox 9"/>
          <p:cNvSpPr txBox="1"/>
          <p:nvPr/>
        </p:nvSpPr>
        <p:spPr>
          <a:xfrm>
            <a:off x="10267253" y="3900346"/>
            <a:ext cx="7474665" cy="2069096"/>
          </a:xfrm>
          <a:prstGeom prst="rect">
            <a:avLst/>
          </a:prstGeom>
        </p:spPr>
        <p:txBody>
          <a:bodyPr lIns="0" tIns="0" rIns="0" bIns="0" rtlCol="0" anchor="t">
            <a:spAutoFit/>
          </a:bodyPr>
          <a:lstStyle/>
          <a:p>
            <a:pPr algn="l">
              <a:lnSpc>
                <a:spcPts val="2402"/>
              </a:lnSpc>
              <a:spcBef>
                <a:spcPct val="0"/>
              </a:spcBef>
            </a:pPr>
            <a:r>
              <a:rPr lang="en-US" sz="1716">
                <a:solidFill>
                  <a:srgbClr val="000000"/>
                </a:solidFill>
                <a:latin typeface="Aptos"/>
                <a:ea typeface="Aptos"/>
                <a:cs typeface="Aptos"/>
                <a:sym typeface="Aptos"/>
              </a:rPr>
              <a:t>Kirtland Cutter’s designs of the 1890s and early 1900s reflected the City Beautiful movement, with its incorporation of European Arts and Craft Revival styles. Campbell House, built in 1898, is an Arts and Crafts English Tudor Revival. Each room reflects a different time period and style theme. The home featured the latest technologies available in 1898, including electricity, a telephone, hot and cold running water, and radiation heat with the boiler located in the cellar.</a:t>
            </a:r>
          </a:p>
        </p:txBody>
      </p:sp>
      <p:sp>
        <p:nvSpPr>
          <p:cNvPr id="10" name="TextBox 10"/>
          <p:cNvSpPr txBox="1"/>
          <p:nvPr/>
        </p:nvSpPr>
        <p:spPr>
          <a:xfrm>
            <a:off x="10267253" y="6101859"/>
            <a:ext cx="7474665" cy="3233166"/>
          </a:xfrm>
          <a:prstGeom prst="rect">
            <a:avLst/>
          </a:prstGeom>
        </p:spPr>
        <p:txBody>
          <a:bodyPr lIns="0" tIns="0" rIns="0" bIns="0" rtlCol="0" anchor="t">
            <a:spAutoFit/>
          </a:bodyPr>
          <a:lstStyle/>
          <a:p>
            <a:pPr algn="l">
              <a:lnSpc>
                <a:spcPts val="2394"/>
              </a:lnSpc>
              <a:spcBef>
                <a:spcPct val="0"/>
              </a:spcBef>
            </a:pPr>
            <a:r>
              <a:rPr lang="en-US" sz="1710">
                <a:solidFill>
                  <a:srgbClr val="000000"/>
                </a:solidFill>
                <a:latin typeface="Aptos"/>
                <a:ea typeface="Aptos"/>
                <a:cs typeface="Aptos"/>
                <a:sym typeface="Aptos"/>
              </a:rPr>
              <a:t>The design of the house reflected social classes of the time. Along with the Campbell family, servants worked and lived in the house. The house was designed to have separate areas for the family which was both formal and fashionable. It showcased their status as socialites and successful business owners. The service and work areas of the house were in a wing at the rear of the house, with two separate staff entries. They were comfortable, but utilitarian. A large kitchen on the main floor provided space for a cook to prepare meals for family, staff, and guests, and to receive food deliveries at the back door. The second floor included a room for linen storage and sewing. The cellar had a laundry room, walk-in cold storage, and wood fueled furnace. The servants and family ate in separate dining rooms.</a:t>
            </a:r>
          </a:p>
        </p:txBody>
      </p:sp>
      <p:sp>
        <p:nvSpPr>
          <p:cNvPr id="11" name="Freeform 11"/>
          <p:cNvSpPr/>
          <p:nvPr/>
        </p:nvSpPr>
        <p:spPr>
          <a:xfrm>
            <a:off x="4574746" y="249386"/>
            <a:ext cx="5444857" cy="3965671"/>
          </a:xfrm>
          <a:custGeom>
            <a:avLst/>
            <a:gdLst/>
            <a:ahLst/>
            <a:cxnLst/>
            <a:rect l="l" t="t" r="r" b="b"/>
            <a:pathLst>
              <a:path w="5444857" h="3965671">
                <a:moveTo>
                  <a:pt x="0" y="0"/>
                </a:moveTo>
                <a:lnTo>
                  <a:pt x="5444857" y="0"/>
                </a:lnTo>
                <a:lnTo>
                  <a:pt x="5444857" y="3965671"/>
                </a:lnTo>
                <a:lnTo>
                  <a:pt x="0" y="3965671"/>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10267253" y="839563"/>
            <a:ext cx="7474665" cy="2937891"/>
          </a:xfrm>
          <a:prstGeom prst="rect">
            <a:avLst/>
          </a:prstGeom>
        </p:spPr>
        <p:txBody>
          <a:bodyPr lIns="0" tIns="0" rIns="0" bIns="0" rtlCol="0" anchor="t">
            <a:spAutoFit/>
          </a:bodyPr>
          <a:lstStyle/>
          <a:p>
            <a:pPr algn="l">
              <a:lnSpc>
                <a:spcPts val="2394"/>
              </a:lnSpc>
              <a:spcBef>
                <a:spcPct val="0"/>
              </a:spcBef>
            </a:pPr>
            <a:r>
              <a:rPr lang="en-US" sz="1710">
                <a:solidFill>
                  <a:srgbClr val="000000"/>
                </a:solidFill>
                <a:latin typeface="Aptos"/>
                <a:ea typeface="Aptos"/>
                <a:cs typeface="Aptos"/>
                <a:sym typeface="Aptos"/>
              </a:rPr>
              <a:t>Architect, Kirtland K. Cutter (1860-1939) designed many of Spokane’s prominent homes and public buildings, including Campbell House. Cutter was born in Cleveland, Ohio on August 20, 1860. He attended Brooks Military Academy in 1874 and then the Arts Students League of New York c1878. He left New York to study art in Europe. In 1886, after returning from Europe, Cutter moved to Spokane to work in his uncle’s bank. Spokane’s great fire in 1889, was a catalyst that launched Cutter’s architectural career and his architectural designs can be found throughout the Pacific Northwest. In Browne’s Addition, he designed Campbell House, John Finch House, W.J.C. Wakefield House, and Patsy Clark’s mansions.</a:t>
            </a:r>
          </a:p>
        </p:txBody>
      </p:sp>
      <p:sp>
        <p:nvSpPr>
          <p:cNvPr id="13" name="TextBox 13"/>
          <p:cNvSpPr txBox="1"/>
          <p:nvPr/>
        </p:nvSpPr>
        <p:spPr>
          <a:xfrm>
            <a:off x="4471706" y="4186482"/>
            <a:ext cx="2467573"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1898, The Joel E. Ferris Research Archives, Campbell House Collection, L94-40.35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10433059" y="354836"/>
            <a:ext cx="4851059" cy="7267504"/>
          </a:xfrm>
          <a:custGeom>
            <a:avLst/>
            <a:gdLst/>
            <a:ahLst/>
            <a:cxnLst/>
            <a:rect l="l" t="t" r="r" b="b"/>
            <a:pathLst>
              <a:path w="4851059" h="7267504">
                <a:moveTo>
                  <a:pt x="0" y="0"/>
                </a:moveTo>
                <a:lnTo>
                  <a:pt x="4851059" y="0"/>
                </a:lnTo>
                <a:lnTo>
                  <a:pt x="4851059" y="7267503"/>
                </a:lnTo>
                <a:lnTo>
                  <a:pt x="0" y="7267503"/>
                </a:lnTo>
                <a:lnTo>
                  <a:pt x="0" y="0"/>
                </a:lnTo>
                <a:close/>
              </a:path>
            </a:pathLst>
          </a:custGeom>
          <a:blipFill>
            <a:blip r:embed="rId4"/>
            <a:stretch>
              <a:fillRect/>
            </a:stretch>
          </a:blipFill>
        </p:spPr>
        <p:txBody>
          <a:bodyPr/>
          <a:lstStyle/>
          <a:p>
            <a:endParaRPr lang="en-US"/>
          </a:p>
        </p:txBody>
      </p:sp>
      <p:sp>
        <p:nvSpPr>
          <p:cNvPr id="4" name="Freeform 4"/>
          <p:cNvSpPr/>
          <p:nvPr/>
        </p:nvSpPr>
        <p:spPr>
          <a:xfrm>
            <a:off x="484823" y="354836"/>
            <a:ext cx="9041995" cy="7267504"/>
          </a:xfrm>
          <a:custGeom>
            <a:avLst/>
            <a:gdLst/>
            <a:ahLst/>
            <a:cxnLst/>
            <a:rect l="l" t="t" r="r" b="b"/>
            <a:pathLst>
              <a:path w="9041995" h="7267504">
                <a:moveTo>
                  <a:pt x="0" y="0"/>
                </a:moveTo>
                <a:lnTo>
                  <a:pt x="9041995" y="0"/>
                </a:lnTo>
                <a:lnTo>
                  <a:pt x="9041995" y="7267503"/>
                </a:lnTo>
                <a:lnTo>
                  <a:pt x="0" y="7267503"/>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484823" y="7790010"/>
            <a:ext cx="2426416" cy="1137793"/>
          </a:xfrm>
          <a:prstGeom prst="rect">
            <a:avLst/>
          </a:prstGeom>
        </p:spPr>
        <p:txBody>
          <a:bodyPr lIns="0" tIns="0" rIns="0" bIns="0" rtlCol="0" anchor="t">
            <a:spAutoFit/>
          </a:bodyPr>
          <a:lstStyle/>
          <a:p>
            <a:pPr algn="l">
              <a:lnSpc>
                <a:spcPts val="1861"/>
              </a:lnSpc>
            </a:pPr>
            <a:r>
              <a:rPr lang="en-US" sz="1329">
                <a:solidFill>
                  <a:srgbClr val="000000"/>
                </a:solidFill>
                <a:latin typeface="Aptos"/>
                <a:ea typeface="Aptos"/>
                <a:cs typeface="Aptos"/>
                <a:sym typeface="Aptos"/>
              </a:rPr>
              <a:t>Campbell House entry hall, 1910 The Joel E. Ferris Research Archives, Campbell House Collection, L91-120.27 and present (credit: Dean Davis)</a:t>
            </a:r>
          </a:p>
        </p:txBody>
      </p:sp>
      <p:sp>
        <p:nvSpPr>
          <p:cNvPr id="6" name="Freeform 6"/>
          <p:cNvSpPr/>
          <p:nvPr/>
        </p:nvSpPr>
        <p:spPr>
          <a:xfrm>
            <a:off x="15879974" y="354836"/>
            <a:ext cx="1926793" cy="5228981"/>
          </a:xfrm>
          <a:custGeom>
            <a:avLst/>
            <a:gdLst/>
            <a:ahLst/>
            <a:cxnLst/>
            <a:rect l="l" t="t" r="r" b="b"/>
            <a:pathLst>
              <a:path w="1926793" h="5228981">
                <a:moveTo>
                  <a:pt x="0" y="0"/>
                </a:moveTo>
                <a:lnTo>
                  <a:pt x="1926793" y="0"/>
                </a:lnTo>
                <a:lnTo>
                  <a:pt x="1926793" y="5228981"/>
                </a:lnTo>
                <a:lnTo>
                  <a:pt x="0" y="5228981"/>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3212308" y="7790010"/>
            <a:ext cx="14747416" cy="2052066"/>
          </a:xfrm>
          <a:prstGeom prst="rect">
            <a:avLst/>
          </a:prstGeom>
        </p:spPr>
        <p:txBody>
          <a:bodyPr lIns="0" tIns="0" rIns="0" bIns="0" rtlCol="0" anchor="t">
            <a:spAutoFit/>
          </a:bodyPr>
          <a:lstStyle/>
          <a:p>
            <a:pPr algn="l">
              <a:lnSpc>
                <a:spcPts val="2394"/>
              </a:lnSpc>
            </a:pPr>
            <a:r>
              <a:rPr lang="en-US" sz="1710">
                <a:solidFill>
                  <a:srgbClr val="000000"/>
                </a:solidFill>
                <a:latin typeface="Aptos"/>
                <a:ea typeface="Aptos"/>
                <a:cs typeface="Aptos"/>
                <a:sym typeface="Aptos"/>
              </a:rPr>
              <a:t>The Arts and Crafts Revival architectural and decorative arts movement was a nostalgic look at pre-industrial times. When you walk into the house, you are meant to experience the feel of entering a great medieval hall. Much of the furniture and wall coverings you see today in Campbell House are the same ones guests gazed upon as they entered the home in 1910. After Grace’s death in 1924, Helen Campbell donated the house in her mother’s memory. It opened as a museum in 1926, holding and displaying the Eastern Washington Historical Society and the Spokane Art Association’s collections. After the donation, the home’s furniture was auctioned off or taken to Helen Campbell Powell’s home. The new Cheney Cowles museum opened to the public in 1960. At that time, the historical society started restoring the home to look as it did when the Campbell family owned it between 1898-1924. In the 1910 photo above, look for the Campbell’s Tall Clock. It still stands next to the entrance of the dining room, just as it did in 1898.</a:t>
            </a:r>
          </a:p>
        </p:txBody>
      </p:sp>
      <p:sp>
        <p:nvSpPr>
          <p:cNvPr id="8" name="TextBox 8"/>
          <p:cNvSpPr txBox="1"/>
          <p:nvPr/>
        </p:nvSpPr>
        <p:spPr>
          <a:xfrm>
            <a:off x="15879974" y="5955365"/>
            <a:ext cx="2190705" cy="1095475"/>
          </a:xfrm>
          <a:prstGeom prst="rect">
            <a:avLst/>
          </a:prstGeom>
        </p:spPr>
        <p:txBody>
          <a:bodyPr lIns="0" tIns="0" rIns="0" bIns="0" rtlCol="0" anchor="t">
            <a:spAutoFit/>
          </a:bodyPr>
          <a:lstStyle/>
          <a:p>
            <a:pPr algn="l">
              <a:lnSpc>
                <a:spcPts val="1494"/>
              </a:lnSpc>
              <a:spcBef>
                <a:spcPct val="0"/>
              </a:spcBef>
            </a:pPr>
            <a:r>
              <a:rPr lang="en-US" sz="1370" spc="84">
                <a:solidFill>
                  <a:srgbClr val="000000"/>
                </a:solidFill>
                <a:latin typeface="Aptos"/>
                <a:ea typeface="Aptos"/>
                <a:cs typeface="Aptos"/>
                <a:sym typeface="Aptos"/>
              </a:rPr>
              <a:t>Northwest Museum of Arts and Culture,784.52A, Campbell Family Tall Clock, 1898, W.W. Powell Estate, 1973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296006" y="664035"/>
            <a:ext cx="12537967" cy="8362824"/>
          </a:xfrm>
          <a:custGeom>
            <a:avLst/>
            <a:gdLst/>
            <a:ahLst/>
            <a:cxnLst/>
            <a:rect l="l" t="t" r="r" b="b"/>
            <a:pathLst>
              <a:path w="12537967" h="8362824">
                <a:moveTo>
                  <a:pt x="0" y="0"/>
                </a:moveTo>
                <a:lnTo>
                  <a:pt x="12537967" y="0"/>
                </a:lnTo>
                <a:lnTo>
                  <a:pt x="12537967" y="8362824"/>
                </a:lnTo>
                <a:lnTo>
                  <a:pt x="0" y="836282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96006" y="9017635"/>
            <a:ext cx="1772708" cy="452755"/>
          </a:xfrm>
          <a:prstGeom prst="rect">
            <a:avLst/>
          </a:prstGeom>
        </p:spPr>
        <p:txBody>
          <a:bodyPr lIns="0" tIns="0" rIns="0" bIns="0" rtlCol="0" anchor="t">
            <a:spAutoFit/>
          </a:bodyPr>
          <a:lstStyle/>
          <a:p>
            <a:pPr algn="l">
              <a:lnSpc>
                <a:spcPts val="1819"/>
              </a:lnSpc>
            </a:pPr>
            <a:r>
              <a:rPr lang="en-US" sz="1299">
                <a:solidFill>
                  <a:srgbClr val="000000"/>
                </a:solidFill>
                <a:latin typeface="Helvetica Now"/>
                <a:ea typeface="Helvetica Now"/>
                <a:cs typeface="Helvetica Now"/>
                <a:sym typeface="Helvetica Now"/>
              </a:rPr>
              <a:t>Photo credit:</a:t>
            </a:r>
          </a:p>
          <a:p>
            <a:pPr algn="l">
              <a:lnSpc>
                <a:spcPts val="1819"/>
              </a:lnSpc>
            </a:pPr>
            <a:r>
              <a:rPr lang="en-US" sz="1299">
                <a:solidFill>
                  <a:srgbClr val="000000"/>
                </a:solidFill>
                <a:latin typeface="Helvetica Now"/>
                <a:ea typeface="Helvetica Now"/>
                <a:cs typeface="Helvetica Now"/>
                <a:sym typeface="Helvetica Now"/>
              </a:rPr>
              <a:t>Dean Davis</a:t>
            </a:r>
          </a:p>
        </p:txBody>
      </p:sp>
      <p:sp>
        <p:nvSpPr>
          <p:cNvPr id="5" name="TextBox 5"/>
          <p:cNvSpPr txBox="1"/>
          <p:nvPr/>
        </p:nvSpPr>
        <p:spPr>
          <a:xfrm>
            <a:off x="13033700" y="1887345"/>
            <a:ext cx="5037954" cy="5657215"/>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Aptos"/>
                <a:ea typeface="Aptos"/>
                <a:cs typeface="Aptos"/>
                <a:sym typeface="Aptos"/>
              </a:rPr>
              <a:t>While standing in the house’s entry hall, your focus is directed towards the dining room. This Arts &amp; Crafts Colonial Revival style dining room features Delft Tiles on the fireplace. Each tile has a different scene of Holland. </a:t>
            </a:r>
          </a:p>
          <a:p>
            <a:pPr algn="l">
              <a:lnSpc>
                <a:spcPts val="2659"/>
              </a:lnSpc>
              <a:spcBef>
                <a:spcPct val="0"/>
              </a:spcBef>
            </a:pPr>
            <a:endParaRPr lang="en-US" sz="1899">
              <a:solidFill>
                <a:srgbClr val="000000"/>
              </a:solidFill>
              <a:latin typeface="Aptos"/>
              <a:ea typeface="Aptos"/>
              <a:cs typeface="Aptos"/>
              <a:sym typeface="Aptos"/>
            </a:endParaRPr>
          </a:p>
          <a:p>
            <a:pPr algn="l">
              <a:lnSpc>
                <a:spcPts val="2659"/>
              </a:lnSpc>
              <a:spcBef>
                <a:spcPct val="0"/>
              </a:spcBef>
            </a:pPr>
            <a:r>
              <a:rPr lang="en-US" sz="1899">
                <a:solidFill>
                  <a:srgbClr val="000000"/>
                </a:solidFill>
                <a:latin typeface="Aptos"/>
                <a:ea typeface="Aptos"/>
                <a:cs typeface="Aptos"/>
                <a:sym typeface="Aptos"/>
              </a:rPr>
              <a:t>The dining room furniture is original to the house. When restoration of the home occurred, Mrs. Day, who had bought the dining room furniture during the auction, willed it back to the museum. </a:t>
            </a:r>
          </a:p>
          <a:p>
            <a:pPr algn="l">
              <a:lnSpc>
                <a:spcPts val="2659"/>
              </a:lnSpc>
              <a:spcBef>
                <a:spcPct val="0"/>
              </a:spcBef>
            </a:pPr>
            <a:endParaRPr lang="en-US" sz="1899">
              <a:solidFill>
                <a:srgbClr val="000000"/>
              </a:solidFill>
              <a:latin typeface="Aptos"/>
              <a:ea typeface="Aptos"/>
              <a:cs typeface="Aptos"/>
              <a:sym typeface="Aptos"/>
            </a:endParaRPr>
          </a:p>
          <a:p>
            <a:pPr algn="l">
              <a:lnSpc>
                <a:spcPts val="2659"/>
              </a:lnSpc>
              <a:spcBef>
                <a:spcPct val="0"/>
              </a:spcBef>
            </a:pPr>
            <a:r>
              <a:rPr lang="en-US" sz="1899">
                <a:solidFill>
                  <a:srgbClr val="000000"/>
                </a:solidFill>
                <a:latin typeface="Aptos"/>
                <a:ea typeface="Aptos"/>
                <a:cs typeface="Aptos"/>
                <a:sym typeface="Aptos"/>
              </a:rPr>
              <a:t>Imagine Mrs. Campbell presiding over a dinner party with friends in her beautiful, Edwardian silk dresses. Even when the family did not have guests, dinner was always in formal dress, with maids serving it in courses.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31" b="-15131"/>
            </a:stretch>
          </a:blipFill>
        </p:spPr>
        <p:txBody>
          <a:bodyPr/>
          <a:lstStyle/>
          <a:p>
            <a:endParaRPr lang="en-US"/>
          </a:p>
        </p:txBody>
      </p:sp>
      <p:sp>
        <p:nvSpPr>
          <p:cNvPr id="3" name="Freeform 3"/>
          <p:cNvSpPr/>
          <p:nvPr/>
        </p:nvSpPr>
        <p:spPr>
          <a:xfrm>
            <a:off x="6259463" y="268164"/>
            <a:ext cx="10999837" cy="8680705"/>
          </a:xfrm>
          <a:custGeom>
            <a:avLst/>
            <a:gdLst/>
            <a:ahLst/>
            <a:cxnLst/>
            <a:rect l="l" t="t" r="r" b="b"/>
            <a:pathLst>
              <a:path w="10999837" h="8680705">
                <a:moveTo>
                  <a:pt x="0" y="0"/>
                </a:moveTo>
                <a:lnTo>
                  <a:pt x="10999837" y="0"/>
                </a:lnTo>
                <a:lnTo>
                  <a:pt x="10999837" y="8680705"/>
                </a:lnTo>
                <a:lnTo>
                  <a:pt x="0" y="8680705"/>
                </a:lnTo>
                <a:lnTo>
                  <a:pt x="0" y="0"/>
                </a:lnTo>
                <a:close/>
              </a:path>
            </a:pathLst>
          </a:custGeom>
          <a:blipFill>
            <a:blip r:embed="rId4"/>
            <a:stretch>
              <a:fillRect/>
            </a:stretch>
          </a:blipFill>
        </p:spPr>
        <p:txBody>
          <a:bodyPr/>
          <a:lstStyle/>
          <a:p>
            <a:endParaRPr lang="en-US"/>
          </a:p>
        </p:txBody>
      </p:sp>
      <p:sp>
        <p:nvSpPr>
          <p:cNvPr id="4" name="Freeform 4"/>
          <p:cNvSpPr/>
          <p:nvPr/>
        </p:nvSpPr>
        <p:spPr>
          <a:xfrm>
            <a:off x="1347293" y="268164"/>
            <a:ext cx="3972679" cy="8283605"/>
          </a:xfrm>
          <a:custGeom>
            <a:avLst/>
            <a:gdLst/>
            <a:ahLst/>
            <a:cxnLst/>
            <a:rect l="l" t="t" r="r" b="b"/>
            <a:pathLst>
              <a:path w="3972679" h="8283605">
                <a:moveTo>
                  <a:pt x="0" y="0"/>
                </a:moveTo>
                <a:lnTo>
                  <a:pt x="3972679" y="0"/>
                </a:lnTo>
                <a:lnTo>
                  <a:pt x="3972679" y="8283605"/>
                </a:lnTo>
                <a:lnTo>
                  <a:pt x="0" y="828360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3787738" y="8910769"/>
            <a:ext cx="3471562" cy="1213358"/>
          </a:xfrm>
          <a:prstGeom prst="rect">
            <a:avLst/>
          </a:prstGeom>
        </p:spPr>
        <p:txBody>
          <a:bodyPr lIns="0" tIns="0" rIns="0" bIns="0" rtlCol="0" anchor="t">
            <a:spAutoFit/>
          </a:bodyPr>
          <a:lstStyle/>
          <a:p>
            <a:pPr algn="l">
              <a:lnSpc>
                <a:spcPts val="2421"/>
              </a:lnSpc>
            </a:pPr>
            <a:r>
              <a:rPr lang="en-US" sz="1729">
                <a:solidFill>
                  <a:srgbClr val="000000"/>
                </a:solidFill>
                <a:latin typeface="Aptos"/>
                <a:ea typeface="Aptos"/>
                <a:cs typeface="Aptos"/>
                <a:sym typeface="Aptos"/>
              </a:rPr>
              <a:t>Campbell House dining room, The Joel E. Ferris Research Archives, Campbell House Collection, 1910, L91.120.3</a:t>
            </a:r>
          </a:p>
        </p:txBody>
      </p:sp>
      <p:sp>
        <p:nvSpPr>
          <p:cNvPr id="6" name="TextBox 6"/>
          <p:cNvSpPr txBox="1"/>
          <p:nvPr/>
        </p:nvSpPr>
        <p:spPr>
          <a:xfrm>
            <a:off x="1347293" y="8683158"/>
            <a:ext cx="3513008" cy="957618"/>
          </a:xfrm>
          <a:prstGeom prst="rect">
            <a:avLst/>
          </a:prstGeom>
        </p:spPr>
        <p:txBody>
          <a:bodyPr lIns="0" tIns="0" rIns="0" bIns="0" rtlCol="0" anchor="t">
            <a:spAutoFit/>
          </a:bodyPr>
          <a:lstStyle/>
          <a:p>
            <a:pPr algn="l">
              <a:lnSpc>
                <a:spcPts val="1885"/>
              </a:lnSpc>
              <a:spcBef>
                <a:spcPct val="0"/>
              </a:spcBef>
            </a:pPr>
            <a:r>
              <a:rPr lang="en-US" sz="1729" spc="107">
                <a:solidFill>
                  <a:srgbClr val="000000"/>
                </a:solidFill>
                <a:latin typeface="Aptos"/>
                <a:ea typeface="Aptos"/>
                <a:cs typeface="Aptos"/>
                <a:sym typeface="Aptos"/>
              </a:rPr>
              <a:t>Northwest Museum of Arts and Culture,3965.3, Grace Campbell Silk dress, 1895-1915, Gift of June Powell, 2001</a:t>
            </a:r>
          </a:p>
        </p:txBody>
      </p:sp>
      <p:sp>
        <p:nvSpPr>
          <p:cNvPr id="7" name="TextBox 7"/>
          <p:cNvSpPr txBox="1"/>
          <p:nvPr/>
        </p:nvSpPr>
        <p:spPr>
          <a:xfrm>
            <a:off x="5618146" y="9171492"/>
            <a:ext cx="5843062" cy="719493"/>
          </a:xfrm>
          <a:prstGeom prst="rect">
            <a:avLst/>
          </a:prstGeom>
        </p:spPr>
        <p:txBody>
          <a:bodyPr lIns="0" tIns="0" rIns="0" bIns="0" rtlCol="0" anchor="t">
            <a:spAutoFit/>
          </a:bodyPr>
          <a:lstStyle/>
          <a:p>
            <a:pPr algn="l">
              <a:lnSpc>
                <a:spcPts val="1885"/>
              </a:lnSpc>
              <a:spcBef>
                <a:spcPct val="0"/>
              </a:spcBef>
            </a:pPr>
            <a:r>
              <a:rPr lang="en-US" sz="1729" b="1" i="1" spc="107">
                <a:solidFill>
                  <a:srgbClr val="000000"/>
                </a:solidFill>
                <a:latin typeface="Aptos Bold Italics"/>
                <a:ea typeface="Aptos Bold Italics"/>
                <a:cs typeface="Aptos Bold Italics"/>
                <a:sym typeface="Aptos Bold Italics"/>
              </a:rPr>
              <a:t>Imagine Grace Campbell residing over a dinner party while wearing this beautiful Edwardian style silk dress.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7096</Words>
  <Application>Microsoft Macintosh PowerPoint</Application>
  <PresentationFormat>Custom</PresentationFormat>
  <Paragraphs>349</Paragraphs>
  <Slides>24</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Helvetica Now</vt:lpstr>
      <vt:lpstr>Arial</vt:lpstr>
      <vt:lpstr>Calibri</vt:lpstr>
      <vt:lpstr>Aptos Bold</vt:lpstr>
      <vt:lpstr>Aptos</vt:lpstr>
      <vt:lpstr>Aptos Bold Italics</vt:lpstr>
      <vt:lpstr>Aptos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Campbell House Digital Tour - Website</dc:title>
  <cp:lastModifiedBy>Justin Coyne</cp:lastModifiedBy>
  <cp:revision>1</cp:revision>
  <dcterms:created xsi:type="dcterms:W3CDTF">2006-08-16T00:00:00Z</dcterms:created>
  <dcterms:modified xsi:type="dcterms:W3CDTF">2026-06-04T20:04:53Z</dcterms:modified>
  <dc:identifier>DAHGek56a4k</dc:identifier>
</cp:coreProperties>
</file>