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ptos Bold" panose="020B0004020202020204" pitchFamily="34" charset="0"/>
      <p:regular r:id="rId15"/>
      <p:bold r:id="rId16"/>
    </p:embeddedFont>
    <p:embeddedFont>
      <p:font typeface="Aptos Italics" panose="020B000402020209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7.jpeg"/><Relationship Id="rId4" Type="http://schemas.openxmlformats.org/officeDocument/2006/relationships/image" Target="../media/image3.sv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sv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sv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jpeg"/><Relationship Id="rId5" Type="http://schemas.openxmlformats.org/officeDocument/2006/relationships/image" Target="../media/image4.svg"/><Relationship Id="rId10" Type="http://schemas.openxmlformats.org/officeDocument/2006/relationships/image" Target="../media/image14.jpeg"/><Relationship Id="rId4" Type="http://schemas.openxmlformats.org/officeDocument/2006/relationships/image" Target="../media/image3.sv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sv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sv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svg"/><Relationship Id="rId7" Type="http://schemas.openxmlformats.org/officeDocument/2006/relationships/image" Target="../media/image14.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sv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9.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sv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svg"/><Relationship Id="rId7" Type="http://schemas.openxmlformats.org/officeDocument/2006/relationships/image" Target="../media/image20.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532838" y="6800256"/>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9430967" y="7322411"/>
            <a:ext cx="1915149" cy="631999"/>
          </a:xfrm>
          <a:custGeom>
            <a:avLst/>
            <a:gdLst/>
            <a:ahLst/>
            <a:cxnLst/>
            <a:rect l="l" t="t" r="r" b="b"/>
            <a:pathLst>
              <a:path w="1915149" h="631999">
                <a:moveTo>
                  <a:pt x="0" y="0"/>
                </a:moveTo>
                <a:lnTo>
                  <a:pt x="1915148" y="0"/>
                </a:lnTo>
                <a:lnTo>
                  <a:pt x="1915148" y="631999"/>
                </a:lnTo>
                <a:lnTo>
                  <a:pt x="0" y="631999"/>
                </a:lnTo>
                <a:lnTo>
                  <a:pt x="0" y="0"/>
                </a:lnTo>
                <a:close/>
              </a:path>
            </a:pathLst>
          </a:custGeom>
          <a:blipFill>
            <a:blip r:embed="rId8"/>
            <a:stretch>
              <a:fillRect/>
            </a:stretch>
          </a:blipFill>
        </p:spPr>
        <p:txBody>
          <a:bodyPr/>
          <a:lstStyle/>
          <a:p>
            <a:endParaRPr lang="en-US"/>
          </a:p>
        </p:txBody>
      </p:sp>
      <p:sp>
        <p:nvSpPr>
          <p:cNvPr id="12" name="Freeform 12"/>
          <p:cNvSpPr/>
          <p:nvPr/>
        </p:nvSpPr>
        <p:spPr>
          <a:xfrm>
            <a:off x="11422315" y="7351381"/>
            <a:ext cx="2286366" cy="603029"/>
          </a:xfrm>
          <a:custGeom>
            <a:avLst/>
            <a:gdLst/>
            <a:ahLst/>
            <a:cxnLst/>
            <a:rect l="l" t="t" r="r" b="b"/>
            <a:pathLst>
              <a:path w="2286366" h="603029">
                <a:moveTo>
                  <a:pt x="0" y="0"/>
                </a:moveTo>
                <a:lnTo>
                  <a:pt x="2286366" y="0"/>
                </a:lnTo>
                <a:lnTo>
                  <a:pt x="2286366" y="603029"/>
                </a:lnTo>
                <a:lnTo>
                  <a:pt x="0" y="603029"/>
                </a:lnTo>
                <a:lnTo>
                  <a:pt x="0" y="0"/>
                </a:lnTo>
                <a:close/>
              </a:path>
            </a:pathLst>
          </a:custGeom>
          <a:blipFill>
            <a:blip r:embed="rId9"/>
            <a:stretch>
              <a:fillRect/>
            </a:stretch>
          </a:blipFill>
        </p:spPr>
        <p:txBody>
          <a:bodyPr/>
          <a:lstStyle/>
          <a:p>
            <a:endParaRPr lang="en-US"/>
          </a:p>
        </p:txBody>
      </p:sp>
      <p:sp>
        <p:nvSpPr>
          <p:cNvPr id="13" name="Freeform 13"/>
          <p:cNvSpPr/>
          <p:nvPr/>
        </p:nvSpPr>
        <p:spPr>
          <a:xfrm>
            <a:off x="13787613" y="7229964"/>
            <a:ext cx="1884298" cy="816892"/>
          </a:xfrm>
          <a:custGeom>
            <a:avLst/>
            <a:gdLst/>
            <a:ahLst/>
            <a:cxnLst/>
            <a:rect l="l" t="t" r="r" b="b"/>
            <a:pathLst>
              <a:path w="1884298" h="816892">
                <a:moveTo>
                  <a:pt x="0" y="0"/>
                </a:moveTo>
                <a:lnTo>
                  <a:pt x="1884298" y="0"/>
                </a:lnTo>
                <a:lnTo>
                  <a:pt x="1884298" y="816893"/>
                </a:lnTo>
                <a:lnTo>
                  <a:pt x="0" y="816893"/>
                </a:lnTo>
                <a:lnTo>
                  <a:pt x="0" y="0"/>
                </a:lnTo>
                <a:close/>
              </a:path>
            </a:pathLst>
          </a:custGeom>
          <a:blipFill>
            <a:blip r:embed="rId10"/>
            <a:stretch>
              <a:fillRect/>
            </a:stretch>
          </a:blipFill>
        </p:spPr>
        <p:txBody>
          <a:bodyPr/>
          <a:lstStyle/>
          <a:p>
            <a:endParaRPr lang="en-US"/>
          </a:p>
        </p:txBody>
      </p:sp>
      <p:sp>
        <p:nvSpPr>
          <p:cNvPr id="14" name="Freeform 14"/>
          <p:cNvSpPr/>
          <p:nvPr/>
        </p:nvSpPr>
        <p:spPr>
          <a:xfrm>
            <a:off x="1987789" y="6359345"/>
            <a:ext cx="3660643" cy="1926133"/>
          </a:xfrm>
          <a:custGeom>
            <a:avLst/>
            <a:gdLst/>
            <a:ahLst/>
            <a:cxnLst/>
            <a:rect l="l" t="t" r="r" b="b"/>
            <a:pathLst>
              <a:path w="3660643" h="1926133">
                <a:moveTo>
                  <a:pt x="0" y="0"/>
                </a:moveTo>
                <a:lnTo>
                  <a:pt x="3660644" y="0"/>
                </a:lnTo>
                <a:lnTo>
                  <a:pt x="3660644" y="1926132"/>
                </a:lnTo>
                <a:lnTo>
                  <a:pt x="0" y="1926132"/>
                </a:lnTo>
                <a:lnTo>
                  <a:pt x="0" y="0"/>
                </a:lnTo>
                <a:close/>
              </a:path>
            </a:pathLst>
          </a:custGeom>
          <a:blipFill>
            <a:blip r:embed="rId11"/>
            <a:stretch>
              <a:fillRect/>
            </a:stretch>
          </a:blipFill>
        </p:spPr>
        <p:txBody>
          <a:bodyPr/>
          <a:lstStyle/>
          <a:p>
            <a:endParaRPr lang="en-US"/>
          </a:p>
        </p:txBody>
      </p:sp>
      <p:sp>
        <p:nvSpPr>
          <p:cNvPr id="15" name="TextBox 15"/>
          <p:cNvSpPr txBox="1"/>
          <p:nvPr/>
        </p:nvSpPr>
        <p:spPr>
          <a:xfrm>
            <a:off x="1382549" y="1173719"/>
            <a:ext cx="15522902" cy="3969781"/>
          </a:xfrm>
          <a:prstGeom prst="rect">
            <a:avLst/>
          </a:prstGeom>
        </p:spPr>
        <p:txBody>
          <a:bodyPr lIns="0" tIns="0" rIns="0" bIns="0" rtlCol="0" anchor="t">
            <a:spAutoFit/>
          </a:bodyPr>
          <a:lstStyle/>
          <a:p>
            <a:pPr algn="ctr">
              <a:lnSpc>
                <a:spcPts val="14982"/>
              </a:lnSpc>
            </a:pPr>
            <a:r>
              <a:rPr lang="en-US" sz="17221" b="1">
                <a:solidFill>
                  <a:srgbClr val="6A2716"/>
                </a:solidFill>
                <a:latin typeface="Aptos Bold"/>
                <a:ea typeface="Aptos Bold"/>
                <a:cs typeface="Aptos Bold"/>
                <a:sym typeface="Aptos Bold"/>
              </a:rPr>
              <a:t>THE </a:t>
            </a:r>
          </a:p>
          <a:p>
            <a:pPr algn="ctr">
              <a:lnSpc>
                <a:spcPts val="14982"/>
              </a:lnSpc>
            </a:pPr>
            <a:r>
              <a:rPr lang="en-US" sz="17221" b="1">
                <a:solidFill>
                  <a:srgbClr val="6A2716"/>
                </a:solidFill>
                <a:latin typeface="Aptos Bold"/>
                <a:ea typeface="Aptos Bold"/>
                <a:cs typeface="Aptos Bold"/>
                <a:sym typeface="Aptos Bold"/>
              </a:rPr>
              <a:t>AH YEN FAMILY</a:t>
            </a:r>
          </a:p>
        </p:txBody>
      </p:sp>
      <p:sp>
        <p:nvSpPr>
          <p:cNvPr id="16" name="TextBox 16"/>
          <p:cNvSpPr txBox="1"/>
          <p:nvPr/>
        </p:nvSpPr>
        <p:spPr>
          <a:xfrm>
            <a:off x="5232789" y="5182983"/>
            <a:ext cx="7822421" cy="1419859"/>
          </a:xfrm>
          <a:prstGeom prst="rect">
            <a:avLst/>
          </a:prstGeom>
        </p:spPr>
        <p:txBody>
          <a:bodyPr lIns="0" tIns="0" rIns="0" bIns="0" rtlCol="0" anchor="t">
            <a:spAutoFit/>
          </a:bodyPr>
          <a:lstStyle/>
          <a:p>
            <a:pPr algn="ctr">
              <a:lnSpc>
                <a:spcPts val="5740"/>
              </a:lnSpc>
            </a:pPr>
            <a:r>
              <a:rPr lang="en-US" sz="4100">
                <a:solidFill>
                  <a:srgbClr val="3E1712"/>
                </a:solidFill>
                <a:latin typeface="Aptos"/>
                <a:ea typeface="Aptos"/>
                <a:cs typeface="Aptos"/>
                <a:sym typeface="Aptos"/>
              </a:rPr>
              <a:t>Early Spokane Pioneers:</a:t>
            </a:r>
          </a:p>
          <a:p>
            <a:pPr algn="ctr">
              <a:lnSpc>
                <a:spcPts val="5740"/>
              </a:lnSpc>
            </a:pPr>
            <a:r>
              <a:rPr lang="en-US" sz="4100">
                <a:solidFill>
                  <a:srgbClr val="3E1712"/>
                </a:solidFill>
                <a:latin typeface="Aptos"/>
                <a:ea typeface="Aptos"/>
                <a:cs typeface="Aptos"/>
                <a:sym typeface="Aptos"/>
              </a:rPr>
              <a:t>1872-1920 </a:t>
            </a:r>
          </a:p>
        </p:txBody>
      </p:sp>
      <p:sp>
        <p:nvSpPr>
          <p:cNvPr id="17" name="TextBox 17"/>
          <p:cNvSpPr txBox="1"/>
          <p:nvPr/>
        </p:nvSpPr>
        <p:spPr>
          <a:xfrm>
            <a:off x="7885211" y="7382913"/>
            <a:ext cx="1258789" cy="463371"/>
          </a:xfrm>
          <a:prstGeom prst="rect">
            <a:avLst/>
          </a:prstGeom>
        </p:spPr>
        <p:txBody>
          <a:bodyPr lIns="0" tIns="0" rIns="0" bIns="0" rtlCol="0" anchor="t">
            <a:spAutoFit/>
          </a:bodyPr>
          <a:lstStyle/>
          <a:p>
            <a:pPr algn="l">
              <a:lnSpc>
                <a:spcPts val="1942"/>
              </a:lnSpc>
              <a:spcBef>
                <a:spcPct val="0"/>
              </a:spcBef>
            </a:pPr>
            <a:r>
              <a:rPr lang="en-US" sz="1221" spc="91">
                <a:solidFill>
                  <a:srgbClr val="000000"/>
                </a:solidFill>
                <a:latin typeface="Aptos"/>
                <a:ea typeface="Aptos"/>
                <a:cs typeface="Aptos"/>
                <a:sym typeface="Aptos"/>
              </a:rPr>
              <a:t>MAC Packs are Sponsored by</a:t>
            </a:r>
          </a:p>
        </p:txBody>
      </p:sp>
      <p:sp>
        <p:nvSpPr>
          <p:cNvPr id="18" name="Freeform 18"/>
          <p:cNvSpPr/>
          <p:nvPr/>
        </p:nvSpPr>
        <p:spPr>
          <a:xfrm>
            <a:off x="6041219" y="6691688"/>
            <a:ext cx="1477699" cy="1477699"/>
          </a:xfrm>
          <a:custGeom>
            <a:avLst/>
            <a:gdLst/>
            <a:ahLst/>
            <a:cxnLst/>
            <a:rect l="l" t="t" r="r" b="b"/>
            <a:pathLst>
              <a:path w="1477699" h="1477699">
                <a:moveTo>
                  <a:pt x="0" y="0"/>
                </a:moveTo>
                <a:lnTo>
                  <a:pt x="1477699" y="0"/>
                </a:lnTo>
                <a:lnTo>
                  <a:pt x="1477699" y="1477699"/>
                </a:lnTo>
                <a:lnTo>
                  <a:pt x="0" y="1477699"/>
                </a:lnTo>
                <a:lnTo>
                  <a:pt x="0" y="0"/>
                </a:lnTo>
                <a:close/>
              </a:path>
            </a:pathLst>
          </a:custGeom>
          <a:blipFill>
            <a:blip r:embed="rId1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532838" y="6800256"/>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2147036" y="2817021"/>
            <a:ext cx="13993929" cy="443420"/>
          </a:xfrm>
          <a:prstGeom prst="rect">
            <a:avLst/>
          </a:prstGeom>
        </p:spPr>
        <p:txBody>
          <a:bodyPr lIns="0" tIns="0" rIns="0" bIns="0" rtlCol="0" anchor="t">
            <a:spAutoFit/>
          </a:bodyPr>
          <a:lstStyle/>
          <a:p>
            <a:pPr algn="ctr">
              <a:lnSpc>
                <a:spcPts val="3273"/>
              </a:lnSpc>
            </a:pPr>
            <a:r>
              <a:rPr lang="en-US" sz="3762" b="1">
                <a:solidFill>
                  <a:srgbClr val="6A2716"/>
                </a:solidFill>
                <a:latin typeface="Aptos Bold"/>
                <a:ea typeface="Aptos Bold"/>
                <a:cs typeface="Aptos Bold"/>
                <a:sym typeface="Aptos Bold"/>
              </a:rPr>
              <a:t>HOW DO MUSEUMS AND HISTORIANS KNOW WHAT WE KNOW?</a:t>
            </a:r>
          </a:p>
        </p:txBody>
      </p:sp>
      <p:sp>
        <p:nvSpPr>
          <p:cNvPr id="12" name="Freeform 12"/>
          <p:cNvSpPr/>
          <p:nvPr/>
        </p:nvSpPr>
        <p:spPr>
          <a:xfrm>
            <a:off x="3626852" y="4259551"/>
            <a:ext cx="569469" cy="569469"/>
          </a:xfrm>
          <a:custGeom>
            <a:avLst/>
            <a:gdLst/>
            <a:ahLst/>
            <a:cxnLst/>
            <a:rect l="l" t="t" r="r" b="b"/>
            <a:pathLst>
              <a:path w="569469" h="569469">
                <a:moveTo>
                  <a:pt x="0" y="0"/>
                </a:moveTo>
                <a:lnTo>
                  <a:pt x="569469" y="0"/>
                </a:lnTo>
                <a:lnTo>
                  <a:pt x="569469" y="569469"/>
                </a:lnTo>
                <a:lnTo>
                  <a:pt x="0" y="56946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4650436" y="4309467"/>
            <a:ext cx="10186649" cy="422012"/>
          </a:xfrm>
          <a:prstGeom prst="rect">
            <a:avLst/>
          </a:prstGeom>
        </p:spPr>
        <p:txBody>
          <a:bodyPr lIns="0" tIns="0" rIns="0" bIns="0" rtlCol="0" anchor="t">
            <a:spAutoFit/>
          </a:bodyPr>
          <a:lstStyle/>
          <a:p>
            <a:pPr algn="l">
              <a:lnSpc>
                <a:spcPts val="3514"/>
              </a:lnSpc>
            </a:pPr>
            <a:r>
              <a:rPr lang="en-US" sz="2510">
                <a:solidFill>
                  <a:srgbClr val="6A2716"/>
                </a:solidFill>
                <a:latin typeface="Aptos"/>
                <a:ea typeface="Aptos"/>
                <a:cs typeface="Aptos"/>
                <a:sym typeface="Aptos"/>
              </a:rPr>
              <a:t>Primary Sources: Photos, Documents, Oral Histories, Diaries, and Objects</a:t>
            </a:r>
          </a:p>
        </p:txBody>
      </p:sp>
      <p:sp>
        <p:nvSpPr>
          <p:cNvPr id="14" name="Freeform 14"/>
          <p:cNvSpPr/>
          <p:nvPr/>
        </p:nvSpPr>
        <p:spPr>
          <a:xfrm>
            <a:off x="3626852" y="6175777"/>
            <a:ext cx="569469" cy="569469"/>
          </a:xfrm>
          <a:custGeom>
            <a:avLst/>
            <a:gdLst/>
            <a:ahLst/>
            <a:cxnLst/>
            <a:rect l="l" t="t" r="r" b="b"/>
            <a:pathLst>
              <a:path w="569469" h="569469">
                <a:moveTo>
                  <a:pt x="0" y="0"/>
                </a:moveTo>
                <a:lnTo>
                  <a:pt x="569469" y="0"/>
                </a:lnTo>
                <a:lnTo>
                  <a:pt x="569469" y="569469"/>
                </a:lnTo>
                <a:lnTo>
                  <a:pt x="0" y="56946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4650436" y="6006618"/>
            <a:ext cx="10186649" cy="860162"/>
          </a:xfrm>
          <a:prstGeom prst="rect">
            <a:avLst/>
          </a:prstGeom>
        </p:spPr>
        <p:txBody>
          <a:bodyPr lIns="0" tIns="0" rIns="0" bIns="0" rtlCol="0" anchor="t">
            <a:spAutoFit/>
          </a:bodyPr>
          <a:lstStyle/>
          <a:p>
            <a:pPr algn="l">
              <a:lnSpc>
                <a:spcPts val="3514"/>
              </a:lnSpc>
            </a:pPr>
            <a:r>
              <a:rPr lang="en-US" sz="2510">
                <a:solidFill>
                  <a:srgbClr val="6A2716"/>
                </a:solidFill>
                <a:latin typeface="Aptos"/>
                <a:ea typeface="Aptos"/>
                <a:cs typeface="Aptos"/>
                <a:sym typeface="Aptos"/>
              </a:rPr>
              <a:t>Take a look at these objects, photos, and documents from over 100 years ago. What can we learn from them?  </a:t>
            </a:r>
          </a:p>
        </p:txBody>
      </p:sp>
      <p:sp>
        <p:nvSpPr>
          <p:cNvPr id="16" name="Freeform 16"/>
          <p:cNvSpPr/>
          <p:nvPr/>
        </p:nvSpPr>
        <p:spPr>
          <a:xfrm>
            <a:off x="3609735" y="5165972"/>
            <a:ext cx="569469" cy="569469"/>
          </a:xfrm>
          <a:custGeom>
            <a:avLst/>
            <a:gdLst/>
            <a:ahLst/>
            <a:cxnLst/>
            <a:rect l="l" t="t" r="r" b="b"/>
            <a:pathLst>
              <a:path w="569469" h="569469">
                <a:moveTo>
                  <a:pt x="0" y="0"/>
                </a:moveTo>
                <a:lnTo>
                  <a:pt x="569468" y="0"/>
                </a:lnTo>
                <a:lnTo>
                  <a:pt x="569468" y="569469"/>
                </a:lnTo>
                <a:lnTo>
                  <a:pt x="0" y="56946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4650436" y="5215888"/>
            <a:ext cx="10186649" cy="422012"/>
          </a:xfrm>
          <a:prstGeom prst="rect">
            <a:avLst/>
          </a:prstGeom>
        </p:spPr>
        <p:txBody>
          <a:bodyPr lIns="0" tIns="0" rIns="0" bIns="0" rtlCol="0" anchor="t">
            <a:spAutoFit/>
          </a:bodyPr>
          <a:lstStyle/>
          <a:p>
            <a:pPr algn="l">
              <a:lnSpc>
                <a:spcPts val="3514"/>
              </a:lnSpc>
            </a:pPr>
            <a:r>
              <a:rPr lang="en-US" sz="2510">
                <a:solidFill>
                  <a:srgbClr val="6A2716"/>
                </a:solidFill>
                <a:latin typeface="Aptos"/>
                <a:ea typeface="Aptos"/>
                <a:cs typeface="Aptos"/>
                <a:sym typeface="Aptos"/>
              </a:rPr>
              <a:t>Secondary Sources: Books and Articles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532838" y="6800256"/>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4781082" y="3499072"/>
            <a:ext cx="8725837" cy="1644428"/>
          </a:xfrm>
          <a:custGeom>
            <a:avLst/>
            <a:gdLst/>
            <a:ahLst/>
            <a:cxnLst/>
            <a:rect l="l" t="t" r="r" b="b"/>
            <a:pathLst>
              <a:path w="8725837" h="1644428">
                <a:moveTo>
                  <a:pt x="0" y="0"/>
                </a:moveTo>
                <a:lnTo>
                  <a:pt x="8725836" y="0"/>
                </a:lnTo>
                <a:lnTo>
                  <a:pt x="8725836" y="1644428"/>
                </a:lnTo>
                <a:lnTo>
                  <a:pt x="0" y="1644428"/>
                </a:lnTo>
                <a:lnTo>
                  <a:pt x="0" y="0"/>
                </a:lnTo>
                <a:close/>
              </a:path>
            </a:pathLst>
          </a:custGeom>
          <a:blipFill>
            <a:blip r:embed="rId8"/>
            <a:stretch>
              <a:fillRect/>
            </a:stretch>
          </a:blipFill>
        </p:spPr>
        <p:txBody>
          <a:bodyPr/>
          <a:lstStyle/>
          <a:p>
            <a:endParaRPr lang="en-US"/>
          </a:p>
        </p:txBody>
      </p:sp>
      <p:sp>
        <p:nvSpPr>
          <p:cNvPr id="13" name="Freeform 13"/>
          <p:cNvSpPr/>
          <p:nvPr/>
        </p:nvSpPr>
        <p:spPr>
          <a:xfrm>
            <a:off x="4042232" y="5805425"/>
            <a:ext cx="1477699" cy="1477699"/>
          </a:xfrm>
          <a:custGeom>
            <a:avLst/>
            <a:gdLst/>
            <a:ahLst/>
            <a:cxnLst/>
            <a:rect l="l" t="t" r="r" b="b"/>
            <a:pathLst>
              <a:path w="1477699" h="1477699">
                <a:moveTo>
                  <a:pt x="0" y="0"/>
                </a:moveTo>
                <a:lnTo>
                  <a:pt x="1477699" y="0"/>
                </a:lnTo>
                <a:lnTo>
                  <a:pt x="1477699" y="1477698"/>
                </a:lnTo>
                <a:lnTo>
                  <a:pt x="0" y="1477698"/>
                </a:lnTo>
                <a:lnTo>
                  <a:pt x="0" y="0"/>
                </a:lnTo>
                <a:close/>
              </a:path>
            </a:pathLst>
          </a:custGeom>
          <a:blipFill>
            <a:blip r:embed="rId9"/>
            <a:stretch>
              <a:fillRect/>
            </a:stretch>
          </a:blipFill>
        </p:spPr>
        <p:txBody>
          <a:bodyPr/>
          <a:lstStyle/>
          <a:p>
            <a:endParaRPr lang="en-US"/>
          </a:p>
        </p:txBody>
      </p:sp>
      <p:sp>
        <p:nvSpPr>
          <p:cNvPr id="14" name="TextBox 14"/>
          <p:cNvSpPr txBox="1"/>
          <p:nvPr/>
        </p:nvSpPr>
        <p:spPr>
          <a:xfrm>
            <a:off x="3790251" y="1736574"/>
            <a:ext cx="10707497" cy="1459773"/>
          </a:xfrm>
          <a:prstGeom prst="rect">
            <a:avLst/>
          </a:prstGeom>
        </p:spPr>
        <p:txBody>
          <a:bodyPr lIns="0" tIns="0" rIns="0" bIns="0" rtlCol="0" anchor="t">
            <a:spAutoFit/>
          </a:bodyPr>
          <a:lstStyle/>
          <a:p>
            <a:pPr algn="ctr">
              <a:lnSpc>
                <a:spcPts val="10530"/>
              </a:lnSpc>
            </a:pPr>
            <a:r>
              <a:rPr lang="en-US" sz="12103" b="1">
                <a:solidFill>
                  <a:srgbClr val="6A2716"/>
                </a:solidFill>
                <a:latin typeface="Aptos Bold"/>
                <a:ea typeface="Aptos Bold"/>
                <a:cs typeface="Aptos Bold"/>
                <a:sym typeface="Aptos Bold"/>
              </a:rPr>
              <a:t>THANK YOU</a:t>
            </a:r>
          </a:p>
        </p:txBody>
      </p:sp>
      <p:sp>
        <p:nvSpPr>
          <p:cNvPr id="15" name="TextBox 15"/>
          <p:cNvSpPr txBox="1"/>
          <p:nvPr/>
        </p:nvSpPr>
        <p:spPr>
          <a:xfrm>
            <a:off x="5794254" y="6293528"/>
            <a:ext cx="1258789" cy="463371"/>
          </a:xfrm>
          <a:prstGeom prst="rect">
            <a:avLst/>
          </a:prstGeom>
        </p:spPr>
        <p:txBody>
          <a:bodyPr lIns="0" tIns="0" rIns="0" bIns="0" rtlCol="0" anchor="t">
            <a:spAutoFit/>
          </a:bodyPr>
          <a:lstStyle/>
          <a:p>
            <a:pPr algn="l">
              <a:lnSpc>
                <a:spcPts val="1942"/>
              </a:lnSpc>
              <a:spcBef>
                <a:spcPct val="0"/>
              </a:spcBef>
            </a:pPr>
            <a:r>
              <a:rPr lang="en-US" sz="1221" spc="91">
                <a:solidFill>
                  <a:srgbClr val="000000"/>
                </a:solidFill>
                <a:latin typeface="Aptos"/>
                <a:ea typeface="Aptos"/>
                <a:cs typeface="Aptos"/>
                <a:sym typeface="Aptos"/>
              </a:rPr>
              <a:t>MAC Packs are Sponsored by</a:t>
            </a:r>
          </a:p>
        </p:txBody>
      </p:sp>
      <p:sp>
        <p:nvSpPr>
          <p:cNvPr id="16" name="Freeform 16"/>
          <p:cNvSpPr/>
          <p:nvPr/>
        </p:nvSpPr>
        <p:spPr>
          <a:xfrm>
            <a:off x="7053043" y="6234222"/>
            <a:ext cx="1915149" cy="631999"/>
          </a:xfrm>
          <a:custGeom>
            <a:avLst/>
            <a:gdLst/>
            <a:ahLst/>
            <a:cxnLst/>
            <a:rect l="l" t="t" r="r" b="b"/>
            <a:pathLst>
              <a:path w="1915149" h="631999">
                <a:moveTo>
                  <a:pt x="0" y="0"/>
                </a:moveTo>
                <a:lnTo>
                  <a:pt x="1915148" y="0"/>
                </a:lnTo>
                <a:lnTo>
                  <a:pt x="1915148" y="631999"/>
                </a:lnTo>
                <a:lnTo>
                  <a:pt x="0" y="631999"/>
                </a:lnTo>
                <a:lnTo>
                  <a:pt x="0" y="0"/>
                </a:lnTo>
                <a:close/>
              </a:path>
            </a:pathLst>
          </a:custGeom>
          <a:blipFill>
            <a:blip r:embed="rId10"/>
            <a:stretch>
              <a:fillRect/>
            </a:stretch>
          </a:blipFill>
        </p:spPr>
        <p:txBody>
          <a:bodyPr/>
          <a:lstStyle/>
          <a:p>
            <a:endParaRPr lang="en-US"/>
          </a:p>
        </p:txBody>
      </p:sp>
      <p:sp>
        <p:nvSpPr>
          <p:cNvPr id="17" name="Freeform 17"/>
          <p:cNvSpPr/>
          <p:nvPr/>
        </p:nvSpPr>
        <p:spPr>
          <a:xfrm>
            <a:off x="9244416" y="6263192"/>
            <a:ext cx="2286366" cy="603029"/>
          </a:xfrm>
          <a:custGeom>
            <a:avLst/>
            <a:gdLst/>
            <a:ahLst/>
            <a:cxnLst/>
            <a:rect l="l" t="t" r="r" b="b"/>
            <a:pathLst>
              <a:path w="2286366" h="603029">
                <a:moveTo>
                  <a:pt x="0" y="0"/>
                </a:moveTo>
                <a:lnTo>
                  <a:pt x="2286366" y="0"/>
                </a:lnTo>
                <a:lnTo>
                  <a:pt x="2286366" y="603029"/>
                </a:lnTo>
                <a:lnTo>
                  <a:pt x="0" y="603029"/>
                </a:lnTo>
                <a:lnTo>
                  <a:pt x="0" y="0"/>
                </a:lnTo>
                <a:close/>
              </a:path>
            </a:pathLst>
          </a:custGeom>
          <a:blipFill>
            <a:blip r:embed="rId11"/>
            <a:stretch>
              <a:fillRect/>
            </a:stretch>
          </a:blipFill>
        </p:spPr>
        <p:txBody>
          <a:bodyPr/>
          <a:lstStyle/>
          <a:p>
            <a:endParaRPr lang="en-US"/>
          </a:p>
        </p:txBody>
      </p:sp>
      <p:sp>
        <p:nvSpPr>
          <p:cNvPr id="18" name="Freeform 18"/>
          <p:cNvSpPr/>
          <p:nvPr/>
        </p:nvSpPr>
        <p:spPr>
          <a:xfrm>
            <a:off x="11622620" y="6156260"/>
            <a:ext cx="1884298" cy="816892"/>
          </a:xfrm>
          <a:custGeom>
            <a:avLst/>
            <a:gdLst/>
            <a:ahLst/>
            <a:cxnLst/>
            <a:rect l="l" t="t" r="r" b="b"/>
            <a:pathLst>
              <a:path w="1884298" h="816892">
                <a:moveTo>
                  <a:pt x="0" y="0"/>
                </a:moveTo>
                <a:lnTo>
                  <a:pt x="1884298" y="0"/>
                </a:lnTo>
                <a:lnTo>
                  <a:pt x="1884298" y="816892"/>
                </a:lnTo>
                <a:lnTo>
                  <a:pt x="0" y="816892"/>
                </a:lnTo>
                <a:lnTo>
                  <a:pt x="0" y="0"/>
                </a:lnTo>
                <a:close/>
              </a:path>
            </a:pathLst>
          </a:custGeom>
          <a:blipFill>
            <a:blip r:embed="rId1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924886" y="2546878"/>
            <a:ext cx="15049601" cy="6380264"/>
          </a:xfrm>
          <a:prstGeom prst="rect">
            <a:avLst/>
          </a:prstGeom>
        </p:spPr>
        <p:txBody>
          <a:bodyPr lIns="0" tIns="0" rIns="0" bIns="0" rtlCol="0" anchor="t">
            <a:spAutoFit/>
          </a:bodyPr>
          <a:lstStyle/>
          <a:p>
            <a:pPr algn="l">
              <a:lnSpc>
                <a:spcPts val="1748"/>
              </a:lnSpc>
            </a:pPr>
            <a:r>
              <a:rPr lang="en-US" sz="2010" b="1">
                <a:solidFill>
                  <a:srgbClr val="6A2716"/>
                </a:solidFill>
                <a:latin typeface="Aptos Bold"/>
                <a:ea typeface="Aptos Bold"/>
                <a:cs typeface="Aptos Bold"/>
                <a:sym typeface="Aptos Bold"/>
              </a:rPr>
              <a:t>HISTORIANS STUDY OBJECTS, THE MATERIAL CULTURE THAT PEOPLE FROM THE PAST LEFT BEHIND, IN ORDER TO UNDERSTAND HISTORY. OBJECTS ARE THE PRODUCTS OF HUMAN WORKMANSHIP - OF HUMAN THOUGHT AND EFFORT - OBJECTS TELL SOMETHING ABOUT THE PEOPLE WHO DESIGNED, MADE, AND USED THEM.</a:t>
            </a:r>
          </a:p>
          <a:p>
            <a:pPr algn="l">
              <a:lnSpc>
                <a:spcPts val="1748"/>
              </a:lnSpc>
            </a:pPr>
            <a:endParaRPr lang="en-US" sz="2010" b="1">
              <a:solidFill>
                <a:srgbClr val="6A2716"/>
              </a:solidFill>
              <a:latin typeface="Aptos Bold"/>
              <a:ea typeface="Aptos Bold"/>
              <a:cs typeface="Aptos Bold"/>
              <a:sym typeface="Aptos Bold"/>
            </a:endParaRPr>
          </a:p>
          <a:p>
            <a:pPr algn="l">
              <a:lnSpc>
                <a:spcPts val="1748"/>
              </a:lnSpc>
            </a:pPr>
            <a:r>
              <a:rPr lang="en-US" sz="2010" b="1">
                <a:solidFill>
                  <a:srgbClr val="6A2716"/>
                </a:solidFill>
                <a:latin typeface="Aptos Bold"/>
                <a:ea typeface="Aptos Bold"/>
                <a:cs typeface="Aptos Bold"/>
                <a:sym typeface="Aptos Bold"/>
              </a:rPr>
              <a:t>WHAT QUESTIONS DO HISTORIANS ASK THEMSELVES WHEN THEY ANALYZE OBJECTS?</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First impressions: What are your first impressions of this object? Do you have any ideas what the object might have been used for?</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A closer look at the physical features: What is it made of? Why was this material chosen? What is the texture and color? What does it smell like? Can it be held? Is it heavy or light? Is it intact, or does it look like parts are missing? Does it look new or old?</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Construction: Is it handmade or made by machine? Where was it made? Who made it?</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Function: How is this object used? Does it have a practical use or is (was) it used for pleasure? Has it been used? Is it still in use? Has the use changed? Where could it have been found? What value does it hold to you and to others?</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Design: Is it designed well? Is it decorated? How is it decorated? Is it aesthetically pleasing? Would it make a good gift? Does it remind you of anything else?</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Who may be connected with the object? What type of person might have used this object? What type of person might have made this object? What does this object tell us about the maker and user?</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Thinking further: Is this type of object still being made today? Is it still in use? If not, why do you think it isn’t used today? Should this object be in a museum collection? Why or why not? What questions do you have about the object that you can’t answer from just looking at it?</a:t>
            </a:r>
          </a:p>
          <a:p>
            <a:pPr algn="l">
              <a:lnSpc>
                <a:spcPts val="1748"/>
              </a:lnSpc>
            </a:pPr>
            <a:endParaRPr lang="en-US" sz="2010" b="1">
              <a:solidFill>
                <a:srgbClr val="6A2716"/>
              </a:solidFill>
              <a:latin typeface="Aptos Bold"/>
              <a:ea typeface="Aptos Bold"/>
              <a:cs typeface="Aptos Bold"/>
              <a:sym typeface="Aptos Bold"/>
            </a:endParaRPr>
          </a:p>
        </p:txBody>
      </p:sp>
      <p:sp>
        <p:nvSpPr>
          <p:cNvPr id="10" name="Freeform 10"/>
          <p:cNvSpPr/>
          <p:nvPr/>
        </p:nvSpPr>
        <p:spPr>
          <a:xfrm>
            <a:off x="3690171" y="1240503"/>
            <a:ext cx="3089898" cy="582307"/>
          </a:xfrm>
          <a:custGeom>
            <a:avLst/>
            <a:gdLst/>
            <a:ahLst/>
            <a:cxnLst/>
            <a:rect l="l" t="t" r="r" b="b"/>
            <a:pathLst>
              <a:path w="3089898" h="582307">
                <a:moveTo>
                  <a:pt x="0" y="0"/>
                </a:moveTo>
                <a:lnTo>
                  <a:pt x="3089898" y="0"/>
                </a:lnTo>
                <a:lnTo>
                  <a:pt x="3089898" y="582307"/>
                </a:lnTo>
                <a:lnTo>
                  <a:pt x="0" y="58230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2083393" y="2510158"/>
            <a:ext cx="15049601" cy="6347498"/>
          </a:xfrm>
          <a:prstGeom prst="rect">
            <a:avLst/>
          </a:prstGeom>
        </p:spPr>
        <p:txBody>
          <a:bodyPr lIns="0" tIns="0" rIns="0" bIns="0" rtlCol="0" anchor="t">
            <a:spAutoFit/>
          </a:bodyPr>
          <a:lstStyle/>
          <a:p>
            <a:pPr algn="l">
              <a:lnSpc>
                <a:spcPts val="1748"/>
              </a:lnSpc>
            </a:pPr>
            <a:r>
              <a:rPr lang="en-US" sz="2010" b="1">
                <a:solidFill>
                  <a:srgbClr val="6A2716"/>
                </a:solidFill>
                <a:latin typeface="Aptos Bold"/>
                <a:ea typeface="Aptos Bold"/>
                <a:cs typeface="Aptos Bold"/>
                <a:sym typeface="Aptos Bold"/>
              </a:rPr>
              <a:t>PHOTOGRAPHS PROVIDE US WITH IMAGES OF PAST EVENTS. TODAY, HISTORIANS STUDY THE CONTENT AND MEANING OF THESE VISUAL IMAGES TO LOCATE INFORMATION ABOUT A PARTICULAR TOPIC, TIME, OR EVENT. PHOTOGRAPHS CAN CONVEY COUNTLESS DETAILS ABOUT LIFE. FOR HISTORIANS AND FOR US, “A PICTURE IS WORTH A THOUSAND WORDS.” </a:t>
            </a:r>
          </a:p>
          <a:p>
            <a:pPr algn="l">
              <a:lnSpc>
                <a:spcPts val="1748"/>
              </a:lnSpc>
            </a:pPr>
            <a:endParaRPr lang="en-US" sz="2010" b="1">
              <a:solidFill>
                <a:srgbClr val="6A2716"/>
              </a:solidFill>
              <a:latin typeface="Aptos Bold"/>
              <a:ea typeface="Aptos Bold"/>
              <a:cs typeface="Aptos Bold"/>
              <a:sym typeface="Aptos Bold"/>
            </a:endParaRPr>
          </a:p>
          <a:p>
            <a:pPr algn="l">
              <a:lnSpc>
                <a:spcPts val="1748"/>
              </a:lnSpc>
            </a:pPr>
            <a:r>
              <a:rPr lang="en-US" sz="2010" b="1">
                <a:solidFill>
                  <a:srgbClr val="6A2716"/>
                </a:solidFill>
                <a:latin typeface="Aptos Bold"/>
                <a:ea typeface="Aptos Bold"/>
                <a:cs typeface="Aptos Bold"/>
                <a:sym typeface="Aptos Bold"/>
              </a:rPr>
              <a:t>PHOTOGRAPHErs can manipulate, intentionally or unintentionally, the record of the event. It is the photographer – and the camera’s frame – that defines the picture’s content. Thus, the photographer chooses what will be in the picture, what will be left out, and what the emphasis will be. When analyzing photographs, ask yourself the following questions:</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Take a closer look: Make sure to examine the whole photograph. Make a list of any people in the photograph. What is happening?</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Looking more closely: Are there any captions? A date? Location? Names of people? What kind of clothing is worn? Are there any words on signs or buildings?</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Thinking Further: If people are in the photograph, what do you think is their relationship to one another? Can you speculate on a relationship between the people pictured and someone who is not in the picture?</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What do you think happened before and after the photo was taken? Who do you think took the photo and why?</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What does this photograph suggest to you? What questions do you have about the photo? How could you try to answer them?</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What is the one thing that you would remember most about this photograph and why?</a:t>
            </a:r>
          </a:p>
          <a:p>
            <a:pPr algn="l">
              <a:lnSpc>
                <a:spcPts val="1748"/>
              </a:lnSpc>
            </a:pPr>
            <a:endParaRPr lang="en-US" sz="2010" b="1">
              <a:solidFill>
                <a:srgbClr val="6A2716"/>
              </a:solidFill>
              <a:latin typeface="Aptos Bold"/>
              <a:ea typeface="Aptos Bold"/>
              <a:cs typeface="Aptos Bold"/>
              <a:sym typeface="Aptos Bold"/>
            </a:endParaRPr>
          </a:p>
          <a:p>
            <a:pPr marL="433959" lvl="1" indent="-216980" algn="l">
              <a:lnSpc>
                <a:spcPts val="1748"/>
              </a:lnSpc>
              <a:buFont typeface="Arial"/>
              <a:buChar char="•"/>
            </a:pPr>
            <a:r>
              <a:rPr lang="en-US" sz="2010" b="1">
                <a:solidFill>
                  <a:srgbClr val="6A2716"/>
                </a:solidFill>
                <a:latin typeface="Aptos Bold"/>
                <a:ea typeface="Aptos Bold"/>
                <a:cs typeface="Aptos Bold"/>
                <a:sym typeface="Aptos Bold"/>
              </a:rPr>
              <a:t>What questions do you have about the photograph that you cannot answer through analyzing it? Where could you go next to answer these questions?</a:t>
            </a:r>
          </a:p>
          <a:p>
            <a:pPr algn="l">
              <a:lnSpc>
                <a:spcPts val="1574"/>
              </a:lnSpc>
            </a:pPr>
            <a:endParaRPr lang="en-US" sz="2010" b="1">
              <a:solidFill>
                <a:srgbClr val="6A2716"/>
              </a:solidFill>
              <a:latin typeface="Aptos Bold"/>
              <a:ea typeface="Aptos Bold"/>
              <a:cs typeface="Aptos Bold"/>
              <a:sym typeface="Aptos Bold"/>
            </a:endParaRPr>
          </a:p>
        </p:txBody>
      </p:sp>
      <p:sp>
        <p:nvSpPr>
          <p:cNvPr id="10" name="Freeform 10"/>
          <p:cNvSpPr/>
          <p:nvPr/>
        </p:nvSpPr>
        <p:spPr>
          <a:xfrm>
            <a:off x="3690171" y="1351458"/>
            <a:ext cx="3089898" cy="582307"/>
          </a:xfrm>
          <a:custGeom>
            <a:avLst/>
            <a:gdLst/>
            <a:ahLst/>
            <a:cxnLst/>
            <a:rect l="l" t="t" r="r" b="b"/>
            <a:pathLst>
              <a:path w="3089898" h="582307">
                <a:moveTo>
                  <a:pt x="0" y="0"/>
                </a:moveTo>
                <a:lnTo>
                  <a:pt x="3089898" y="0"/>
                </a:lnTo>
                <a:lnTo>
                  <a:pt x="3089898" y="582307"/>
                </a:lnTo>
                <a:lnTo>
                  <a:pt x="0" y="58230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532838" y="6800256"/>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2553033" y="3895337"/>
            <a:ext cx="2598639" cy="259863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t="-37859" b="-37859"/>
              </a:stretch>
            </a:blipFill>
          </p:spPr>
          <p:txBody>
            <a:bodyPr/>
            <a:lstStyle/>
            <a:p>
              <a:endParaRPr lang="en-US"/>
            </a:p>
          </p:txBody>
        </p:sp>
      </p:grpSp>
      <p:grpSp>
        <p:nvGrpSpPr>
          <p:cNvPr id="14" name="Group 14"/>
          <p:cNvGrpSpPr/>
          <p:nvPr/>
        </p:nvGrpSpPr>
        <p:grpSpPr>
          <a:xfrm>
            <a:off x="5911919" y="3910633"/>
            <a:ext cx="2598639" cy="259863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t="-12500" b="-12500"/>
              </a:stretch>
            </a:blipFill>
          </p:spPr>
          <p:txBody>
            <a:bodyPr/>
            <a:lstStyle/>
            <a:p>
              <a:endParaRPr lang="en-US"/>
            </a:p>
          </p:txBody>
        </p:sp>
      </p:grpSp>
      <p:grpSp>
        <p:nvGrpSpPr>
          <p:cNvPr id="16" name="Group 16"/>
          <p:cNvGrpSpPr/>
          <p:nvPr/>
        </p:nvGrpSpPr>
        <p:grpSpPr>
          <a:xfrm>
            <a:off x="9270806" y="3895337"/>
            <a:ext cx="2598639" cy="259863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t="-19269" b="-19269"/>
              </a:stretch>
            </a:blipFill>
          </p:spPr>
          <p:txBody>
            <a:bodyPr/>
            <a:lstStyle/>
            <a:p>
              <a:endParaRPr lang="en-US"/>
            </a:p>
          </p:txBody>
        </p:sp>
      </p:grpSp>
      <p:grpSp>
        <p:nvGrpSpPr>
          <p:cNvPr id="18" name="Group 18"/>
          <p:cNvGrpSpPr/>
          <p:nvPr/>
        </p:nvGrpSpPr>
        <p:grpSpPr>
          <a:xfrm>
            <a:off x="12539726" y="3895337"/>
            <a:ext cx="2598639" cy="259863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t="-24525" b="-24525"/>
              </a:stretch>
            </a:blipFill>
          </p:spPr>
          <p:txBody>
            <a:bodyPr/>
            <a:lstStyle/>
            <a:p>
              <a:endParaRPr lang="en-US"/>
            </a:p>
          </p:txBody>
        </p:sp>
      </p:grpSp>
      <p:sp>
        <p:nvSpPr>
          <p:cNvPr id="20" name="TextBox 20"/>
          <p:cNvSpPr txBox="1"/>
          <p:nvPr/>
        </p:nvSpPr>
        <p:spPr>
          <a:xfrm>
            <a:off x="5950437" y="579032"/>
            <a:ext cx="6387125" cy="3150404"/>
          </a:xfrm>
          <a:prstGeom prst="rect">
            <a:avLst/>
          </a:prstGeom>
        </p:spPr>
        <p:txBody>
          <a:bodyPr lIns="0" tIns="0" rIns="0" bIns="0" rtlCol="0" anchor="t">
            <a:spAutoFit/>
          </a:bodyPr>
          <a:lstStyle/>
          <a:p>
            <a:pPr algn="ctr">
              <a:lnSpc>
                <a:spcPts val="8057"/>
              </a:lnSpc>
            </a:pPr>
            <a:r>
              <a:rPr lang="en-US" sz="9261" b="1">
                <a:solidFill>
                  <a:srgbClr val="6A2716"/>
                </a:solidFill>
                <a:latin typeface="Aptos Bold"/>
                <a:ea typeface="Aptos Bold"/>
                <a:cs typeface="Aptos Bold"/>
                <a:sym typeface="Aptos Bold"/>
              </a:rPr>
              <a:t>MEET THE </a:t>
            </a:r>
          </a:p>
          <a:p>
            <a:pPr algn="ctr">
              <a:lnSpc>
                <a:spcPts val="8057"/>
              </a:lnSpc>
            </a:pPr>
            <a:r>
              <a:rPr lang="en-US" sz="9261" b="1">
                <a:solidFill>
                  <a:srgbClr val="6A2716"/>
                </a:solidFill>
                <a:latin typeface="Aptos Bold"/>
                <a:ea typeface="Aptos Bold"/>
                <a:cs typeface="Aptos Bold"/>
                <a:sym typeface="Aptos Bold"/>
              </a:rPr>
              <a:t>AH YEN FAMILY</a:t>
            </a:r>
          </a:p>
        </p:txBody>
      </p:sp>
      <p:sp>
        <p:nvSpPr>
          <p:cNvPr id="21" name="TextBox 21"/>
          <p:cNvSpPr txBox="1"/>
          <p:nvPr/>
        </p:nvSpPr>
        <p:spPr>
          <a:xfrm>
            <a:off x="2248084" y="6621044"/>
            <a:ext cx="3208537" cy="1883782"/>
          </a:xfrm>
          <a:prstGeom prst="rect">
            <a:avLst/>
          </a:prstGeom>
        </p:spPr>
        <p:txBody>
          <a:bodyPr lIns="0" tIns="0" rIns="0" bIns="0" rtlCol="0" anchor="t">
            <a:spAutoFit/>
          </a:bodyPr>
          <a:lstStyle/>
          <a:p>
            <a:pPr algn="ctr">
              <a:lnSpc>
                <a:spcPts val="3794"/>
              </a:lnSpc>
            </a:pPr>
            <a:r>
              <a:rPr lang="en-US" sz="2710">
                <a:solidFill>
                  <a:srgbClr val="6A2716"/>
                </a:solidFill>
                <a:latin typeface="Aptos"/>
                <a:ea typeface="Aptos"/>
                <a:cs typeface="Aptos"/>
                <a:sym typeface="Aptos"/>
              </a:rPr>
              <a:t>Sue</a:t>
            </a:r>
          </a:p>
          <a:p>
            <a:pPr algn="ctr">
              <a:lnSpc>
                <a:spcPts val="3794"/>
              </a:lnSpc>
            </a:pPr>
            <a:r>
              <a:rPr lang="en-US" sz="2710">
                <a:solidFill>
                  <a:srgbClr val="6A2716"/>
                </a:solidFill>
                <a:latin typeface="Aptos"/>
                <a:ea typeface="Aptos"/>
                <a:cs typeface="Aptos"/>
                <a:sym typeface="Aptos"/>
              </a:rPr>
              <a:t>Ah Yen</a:t>
            </a:r>
          </a:p>
          <a:p>
            <a:pPr algn="ctr">
              <a:lnSpc>
                <a:spcPts val="3794"/>
              </a:lnSpc>
            </a:pPr>
            <a:r>
              <a:rPr lang="en-US" sz="2710">
                <a:solidFill>
                  <a:srgbClr val="6A2716"/>
                </a:solidFill>
                <a:latin typeface="Aptos"/>
                <a:ea typeface="Aptos"/>
                <a:cs typeface="Aptos"/>
                <a:sym typeface="Aptos"/>
              </a:rPr>
              <a:t>b.1853</a:t>
            </a:r>
          </a:p>
          <a:p>
            <a:pPr algn="ctr">
              <a:lnSpc>
                <a:spcPts val="3794"/>
              </a:lnSpc>
            </a:pPr>
            <a:r>
              <a:rPr lang="en-US" sz="2710">
                <a:solidFill>
                  <a:srgbClr val="6A2716"/>
                </a:solidFill>
                <a:latin typeface="Aptos"/>
                <a:ea typeface="Aptos"/>
                <a:cs typeface="Aptos"/>
                <a:sym typeface="Aptos"/>
              </a:rPr>
              <a:t>China</a:t>
            </a:r>
          </a:p>
        </p:txBody>
      </p:sp>
      <p:sp>
        <p:nvSpPr>
          <p:cNvPr id="22" name="TextBox 22"/>
          <p:cNvSpPr txBox="1"/>
          <p:nvPr/>
        </p:nvSpPr>
        <p:spPr>
          <a:xfrm>
            <a:off x="5513393" y="6621035"/>
            <a:ext cx="3395692" cy="1883791"/>
          </a:xfrm>
          <a:prstGeom prst="rect">
            <a:avLst/>
          </a:prstGeom>
        </p:spPr>
        <p:txBody>
          <a:bodyPr lIns="0" tIns="0" rIns="0" bIns="0" rtlCol="0" anchor="t">
            <a:spAutoFit/>
          </a:bodyPr>
          <a:lstStyle/>
          <a:p>
            <a:pPr algn="ctr">
              <a:lnSpc>
                <a:spcPts val="3794"/>
              </a:lnSpc>
            </a:pPr>
            <a:r>
              <a:rPr lang="en-US" sz="2710">
                <a:solidFill>
                  <a:srgbClr val="6A2716"/>
                </a:solidFill>
                <a:latin typeface="Aptos"/>
                <a:ea typeface="Aptos"/>
                <a:cs typeface="Aptos"/>
                <a:sym typeface="Aptos"/>
              </a:rPr>
              <a:t>Tom Que</a:t>
            </a:r>
          </a:p>
          <a:p>
            <a:pPr algn="ctr">
              <a:lnSpc>
                <a:spcPts val="3794"/>
              </a:lnSpc>
            </a:pPr>
            <a:r>
              <a:rPr lang="en-US" sz="2710">
                <a:solidFill>
                  <a:srgbClr val="6A2716"/>
                </a:solidFill>
                <a:latin typeface="Aptos"/>
                <a:ea typeface="Aptos"/>
                <a:cs typeface="Aptos"/>
                <a:sym typeface="Aptos"/>
              </a:rPr>
              <a:t>Ah Yen</a:t>
            </a:r>
          </a:p>
          <a:p>
            <a:pPr algn="ctr">
              <a:lnSpc>
                <a:spcPts val="3794"/>
              </a:lnSpc>
            </a:pPr>
            <a:r>
              <a:rPr lang="en-US" sz="2710">
                <a:solidFill>
                  <a:srgbClr val="6A2716"/>
                </a:solidFill>
                <a:latin typeface="Aptos"/>
                <a:ea typeface="Aptos"/>
                <a:cs typeface="Aptos"/>
                <a:sym typeface="Aptos"/>
              </a:rPr>
              <a:t>b.1865 </a:t>
            </a:r>
          </a:p>
          <a:p>
            <a:pPr algn="ctr">
              <a:lnSpc>
                <a:spcPts val="3794"/>
              </a:lnSpc>
            </a:pPr>
            <a:r>
              <a:rPr lang="en-US" sz="2710">
                <a:solidFill>
                  <a:srgbClr val="6A2716"/>
                </a:solidFill>
                <a:latin typeface="Aptos"/>
                <a:ea typeface="Aptos"/>
                <a:cs typeface="Aptos"/>
                <a:sym typeface="Aptos"/>
              </a:rPr>
              <a:t>Placer County, CA</a:t>
            </a:r>
          </a:p>
        </p:txBody>
      </p:sp>
      <p:sp>
        <p:nvSpPr>
          <p:cNvPr id="23" name="TextBox 23"/>
          <p:cNvSpPr txBox="1"/>
          <p:nvPr/>
        </p:nvSpPr>
        <p:spPr>
          <a:xfrm>
            <a:off x="8600525" y="6642854"/>
            <a:ext cx="3939201" cy="1883791"/>
          </a:xfrm>
          <a:prstGeom prst="rect">
            <a:avLst/>
          </a:prstGeom>
        </p:spPr>
        <p:txBody>
          <a:bodyPr lIns="0" tIns="0" rIns="0" bIns="0" rtlCol="0" anchor="t">
            <a:spAutoFit/>
          </a:bodyPr>
          <a:lstStyle/>
          <a:p>
            <a:pPr algn="ctr">
              <a:lnSpc>
                <a:spcPts val="3794"/>
              </a:lnSpc>
            </a:pPr>
            <a:r>
              <a:rPr lang="en-US" sz="2710">
                <a:solidFill>
                  <a:srgbClr val="6A2716"/>
                </a:solidFill>
                <a:latin typeface="Aptos"/>
                <a:ea typeface="Aptos"/>
                <a:cs typeface="Aptos"/>
                <a:sym typeface="Aptos"/>
              </a:rPr>
              <a:t>Chew Gum (Nina)</a:t>
            </a:r>
          </a:p>
          <a:p>
            <a:pPr algn="ctr">
              <a:lnSpc>
                <a:spcPts val="3794"/>
              </a:lnSpc>
            </a:pPr>
            <a:r>
              <a:rPr lang="en-US" sz="2710">
                <a:solidFill>
                  <a:srgbClr val="6A2716"/>
                </a:solidFill>
                <a:latin typeface="Aptos"/>
                <a:ea typeface="Aptos"/>
                <a:cs typeface="Aptos"/>
                <a:sym typeface="Aptos"/>
              </a:rPr>
              <a:t>Ah Yen</a:t>
            </a:r>
          </a:p>
          <a:p>
            <a:pPr algn="ctr">
              <a:lnSpc>
                <a:spcPts val="3794"/>
              </a:lnSpc>
            </a:pPr>
            <a:r>
              <a:rPr lang="en-US" sz="2710">
                <a:solidFill>
                  <a:srgbClr val="6A2716"/>
                </a:solidFill>
                <a:latin typeface="Aptos"/>
                <a:ea typeface="Aptos"/>
                <a:cs typeface="Aptos"/>
                <a:sym typeface="Aptos"/>
              </a:rPr>
              <a:t>b. 1893</a:t>
            </a:r>
          </a:p>
          <a:p>
            <a:pPr algn="ctr">
              <a:lnSpc>
                <a:spcPts val="3794"/>
              </a:lnSpc>
            </a:pPr>
            <a:r>
              <a:rPr lang="en-US" sz="2710">
                <a:solidFill>
                  <a:srgbClr val="6A2716"/>
                </a:solidFill>
                <a:latin typeface="Aptos"/>
                <a:ea typeface="Aptos"/>
                <a:cs typeface="Aptos"/>
                <a:sym typeface="Aptos"/>
              </a:rPr>
              <a:t>Spokane, WA</a:t>
            </a:r>
          </a:p>
        </p:txBody>
      </p:sp>
      <p:sp>
        <p:nvSpPr>
          <p:cNvPr id="24" name="TextBox 24"/>
          <p:cNvSpPr txBox="1"/>
          <p:nvPr/>
        </p:nvSpPr>
        <p:spPr>
          <a:xfrm>
            <a:off x="12234776" y="6642854"/>
            <a:ext cx="3208537" cy="1883782"/>
          </a:xfrm>
          <a:prstGeom prst="rect">
            <a:avLst/>
          </a:prstGeom>
        </p:spPr>
        <p:txBody>
          <a:bodyPr lIns="0" tIns="0" rIns="0" bIns="0" rtlCol="0" anchor="t">
            <a:spAutoFit/>
          </a:bodyPr>
          <a:lstStyle/>
          <a:p>
            <a:pPr algn="ctr">
              <a:lnSpc>
                <a:spcPts val="3794"/>
              </a:lnSpc>
            </a:pPr>
            <a:r>
              <a:rPr lang="en-US" sz="2710">
                <a:solidFill>
                  <a:srgbClr val="6A2716"/>
                </a:solidFill>
                <a:latin typeface="Aptos"/>
                <a:ea typeface="Aptos"/>
                <a:cs typeface="Aptos"/>
                <a:sym typeface="Aptos"/>
              </a:rPr>
              <a:t>Meho (Ruby)</a:t>
            </a:r>
          </a:p>
          <a:p>
            <a:pPr algn="ctr">
              <a:lnSpc>
                <a:spcPts val="3794"/>
              </a:lnSpc>
            </a:pPr>
            <a:r>
              <a:rPr lang="en-US" sz="2710">
                <a:solidFill>
                  <a:srgbClr val="6A2716"/>
                </a:solidFill>
                <a:latin typeface="Aptos"/>
                <a:ea typeface="Aptos"/>
                <a:cs typeface="Aptos"/>
                <a:sym typeface="Aptos"/>
              </a:rPr>
              <a:t>Ah Yen</a:t>
            </a:r>
          </a:p>
          <a:p>
            <a:pPr algn="ctr">
              <a:lnSpc>
                <a:spcPts val="3794"/>
              </a:lnSpc>
            </a:pPr>
            <a:r>
              <a:rPr lang="en-US" sz="2710">
                <a:solidFill>
                  <a:srgbClr val="6A2716"/>
                </a:solidFill>
                <a:latin typeface="Aptos"/>
                <a:ea typeface="Aptos"/>
                <a:cs typeface="Aptos"/>
                <a:sym typeface="Aptos"/>
              </a:rPr>
              <a:t>b. 1895</a:t>
            </a:r>
          </a:p>
          <a:p>
            <a:pPr algn="ctr">
              <a:lnSpc>
                <a:spcPts val="3794"/>
              </a:lnSpc>
            </a:pPr>
            <a:r>
              <a:rPr lang="en-US" sz="2710">
                <a:solidFill>
                  <a:srgbClr val="6A2716"/>
                </a:solidFill>
                <a:latin typeface="Aptos"/>
                <a:ea typeface="Aptos"/>
                <a:cs typeface="Aptos"/>
                <a:sym typeface="Aptos"/>
              </a:rPr>
              <a:t>Spokane WA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2577536" y="2737384"/>
            <a:ext cx="5502831" cy="7337108"/>
          </a:xfrm>
          <a:custGeom>
            <a:avLst/>
            <a:gdLst/>
            <a:ahLst/>
            <a:cxnLst/>
            <a:rect l="l" t="t" r="r" b="b"/>
            <a:pathLst>
              <a:path w="5502831" h="7337108">
                <a:moveTo>
                  <a:pt x="0" y="0"/>
                </a:moveTo>
                <a:lnTo>
                  <a:pt x="5502831" y="0"/>
                </a:lnTo>
                <a:lnTo>
                  <a:pt x="5502831" y="7337108"/>
                </a:lnTo>
                <a:lnTo>
                  <a:pt x="0" y="7337108"/>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3667054" y="1967418"/>
            <a:ext cx="9235772" cy="1112054"/>
          </a:xfrm>
          <a:prstGeom prst="rect">
            <a:avLst/>
          </a:prstGeom>
        </p:spPr>
        <p:txBody>
          <a:bodyPr lIns="0" tIns="0" rIns="0" bIns="0" rtlCol="0" anchor="t">
            <a:spAutoFit/>
          </a:bodyPr>
          <a:lstStyle/>
          <a:p>
            <a:pPr algn="ctr">
              <a:lnSpc>
                <a:spcPts val="8057"/>
              </a:lnSpc>
            </a:pPr>
            <a:r>
              <a:rPr lang="en-US" sz="9261" b="1">
                <a:solidFill>
                  <a:srgbClr val="6A2716"/>
                </a:solidFill>
                <a:latin typeface="Aptos Bold"/>
                <a:ea typeface="Aptos Bold"/>
                <a:cs typeface="Aptos Bold"/>
                <a:sym typeface="Aptos Bold"/>
              </a:rPr>
              <a:t>SUE AH YEN</a:t>
            </a:r>
          </a:p>
        </p:txBody>
      </p:sp>
      <p:sp>
        <p:nvSpPr>
          <p:cNvPr id="9" name="TextBox 9"/>
          <p:cNvSpPr txBox="1"/>
          <p:nvPr/>
        </p:nvSpPr>
        <p:spPr>
          <a:xfrm>
            <a:off x="584880" y="3172333"/>
            <a:ext cx="11702895" cy="6419586"/>
          </a:xfrm>
          <a:prstGeom prst="rect">
            <a:avLst/>
          </a:prstGeom>
        </p:spPr>
        <p:txBody>
          <a:bodyPr lIns="0" tIns="0" rIns="0" bIns="0" rtlCol="0" anchor="t">
            <a:spAutoFit/>
          </a:bodyPr>
          <a:lstStyle/>
          <a:p>
            <a:pPr algn="l">
              <a:lnSpc>
                <a:spcPts val="3514"/>
              </a:lnSpc>
            </a:pPr>
            <a:r>
              <a:rPr lang="en-US" sz="2510" b="1">
                <a:solidFill>
                  <a:srgbClr val="6A2716"/>
                </a:solidFill>
                <a:latin typeface="Aptos Bold"/>
                <a:ea typeface="Aptos Bold"/>
                <a:cs typeface="Aptos Bold"/>
                <a:sym typeface="Aptos Bold"/>
              </a:rPr>
              <a:t>Family History</a:t>
            </a:r>
            <a:r>
              <a:rPr lang="en-US" sz="25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Sue Ah Yen, Husband and Father</a:t>
            </a: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Born</a:t>
            </a:r>
            <a:r>
              <a:rPr lang="en-US" sz="2010">
                <a:solidFill>
                  <a:srgbClr val="6A2716"/>
                </a:solidFill>
                <a:latin typeface="Aptos"/>
                <a:ea typeface="Aptos"/>
                <a:cs typeface="Aptos"/>
                <a:sym typeface="Aptos"/>
              </a:rPr>
              <a:t> 11/2/1853 in Canton, China​</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Immigrated</a:t>
            </a:r>
            <a:r>
              <a:rPr lang="en-US" sz="2010">
                <a:solidFill>
                  <a:srgbClr val="6A2716"/>
                </a:solidFill>
                <a:latin typeface="Aptos"/>
                <a:ea typeface="Aptos"/>
                <a:cs typeface="Aptos"/>
                <a:sym typeface="Aptos"/>
              </a:rPr>
              <a:t> to America from China in September 1872 through the Port of San Francisco.</a:t>
            </a:r>
          </a:p>
          <a:p>
            <a:pPr algn="l">
              <a:lnSpc>
                <a:spcPts val="2814"/>
              </a:lnSpc>
            </a:pPr>
            <a:endParaRPr lang="en-US" sz="2010">
              <a:solidFill>
                <a:srgbClr val="6A2716"/>
              </a:solidFill>
              <a:latin typeface="Aptos"/>
              <a:ea typeface="Aptos"/>
              <a:cs typeface="Aptos"/>
              <a:sym typeface="Aptos"/>
            </a:endParaRPr>
          </a:p>
          <a:p>
            <a:pPr algn="l">
              <a:lnSpc>
                <a:spcPts val="2814"/>
              </a:lnSpc>
            </a:pPr>
            <a:r>
              <a:rPr lang="en-US" sz="2010" b="1">
                <a:solidFill>
                  <a:srgbClr val="6A2716"/>
                </a:solidFill>
                <a:latin typeface="Aptos Bold"/>
                <a:ea typeface="Aptos Bold"/>
                <a:cs typeface="Aptos Bold"/>
                <a:sym typeface="Aptos Bold"/>
              </a:rPr>
              <a:t>Moved</a:t>
            </a:r>
            <a:r>
              <a:rPr lang="en-US" sz="2010">
                <a:solidFill>
                  <a:srgbClr val="6A2716"/>
                </a:solidFill>
                <a:latin typeface="Aptos"/>
                <a:ea typeface="Aptos"/>
                <a:cs typeface="Aptos"/>
                <a:sym typeface="Aptos"/>
              </a:rPr>
              <a:t> to Rathdrum, Idaho in 1872 and then Spokane in 1878.​</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Married </a:t>
            </a:r>
            <a:r>
              <a:rPr lang="en-US" sz="2010">
                <a:solidFill>
                  <a:srgbClr val="6A2716"/>
                </a:solidFill>
                <a:latin typeface="Aptos"/>
                <a:ea typeface="Aptos"/>
                <a:cs typeface="Aptos"/>
                <a:sym typeface="Aptos"/>
              </a:rPr>
              <a:t>Tom Que Ah Yen who was from California. They honeymooned in China and then returned to Spokane, WA.​</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Opened Import Market on Front Street </a:t>
            </a:r>
            <a:r>
              <a:rPr lang="en-US" sz="2010">
                <a:solidFill>
                  <a:srgbClr val="6A2716"/>
                </a:solidFill>
                <a:latin typeface="Aptos"/>
                <a:ea typeface="Aptos"/>
                <a:cs typeface="Aptos"/>
                <a:sym typeface="Aptos"/>
              </a:rPr>
              <a:t>selling Chinese and Japanese goods, specifically silk.​</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He was described </a:t>
            </a:r>
            <a:r>
              <a:rPr lang="en-US" sz="2010">
                <a:solidFill>
                  <a:srgbClr val="6A2716"/>
                </a:solidFill>
                <a:latin typeface="Aptos"/>
                <a:ea typeface="Aptos"/>
                <a:cs typeface="Aptos"/>
                <a:sym typeface="Aptos"/>
              </a:rPr>
              <a:t>in the Spokesman-Review in 1902 as “one of the most conspicuous Chinese merchants in Spokane.”​</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Spokane Pioneer</a:t>
            </a:r>
            <a:r>
              <a:rPr lang="en-US" sz="2010">
                <a:solidFill>
                  <a:srgbClr val="6A2716"/>
                </a:solidFill>
                <a:latin typeface="Aptos"/>
                <a:ea typeface="Aptos"/>
                <a:cs typeface="Aptos"/>
                <a:sym typeface="Aptos"/>
              </a:rPr>
              <a:t>: He participated</a:t>
            </a:r>
            <a:r>
              <a:rPr lang="en-US" sz="2010" b="1">
                <a:solidFill>
                  <a:srgbClr val="6A2716"/>
                </a:solidFill>
                <a:latin typeface="Aptos Bold"/>
                <a:ea typeface="Aptos Bold"/>
                <a:cs typeface="Aptos Bold"/>
                <a:sym typeface="Aptos Bold"/>
              </a:rPr>
              <a:t> </a:t>
            </a:r>
            <a:r>
              <a:rPr lang="en-US" sz="2010">
                <a:solidFill>
                  <a:srgbClr val="6A2716"/>
                </a:solidFill>
                <a:latin typeface="Aptos"/>
                <a:ea typeface="Aptos"/>
                <a:cs typeface="Aptos"/>
                <a:sym typeface="Aptos"/>
              </a:rPr>
              <a:t>in a 1904 city-wide parade riding in a carriage with fellow Spokane pioneers James Glover and others.​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4006035" y="930762"/>
            <a:ext cx="3370191" cy="4212738"/>
          </a:xfrm>
          <a:custGeom>
            <a:avLst/>
            <a:gdLst/>
            <a:ahLst/>
            <a:cxnLst/>
            <a:rect l="l" t="t" r="r" b="b"/>
            <a:pathLst>
              <a:path w="3370191" h="4212738">
                <a:moveTo>
                  <a:pt x="0" y="0"/>
                </a:moveTo>
                <a:lnTo>
                  <a:pt x="3370191" y="0"/>
                </a:lnTo>
                <a:lnTo>
                  <a:pt x="3370191" y="4212738"/>
                </a:lnTo>
                <a:lnTo>
                  <a:pt x="0" y="4212738"/>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3979394" y="2272884"/>
            <a:ext cx="9521085" cy="1112054"/>
          </a:xfrm>
          <a:prstGeom prst="rect">
            <a:avLst/>
          </a:prstGeom>
        </p:spPr>
        <p:txBody>
          <a:bodyPr lIns="0" tIns="0" rIns="0" bIns="0" rtlCol="0" anchor="t">
            <a:spAutoFit/>
          </a:bodyPr>
          <a:lstStyle/>
          <a:p>
            <a:pPr algn="ctr">
              <a:lnSpc>
                <a:spcPts val="8057"/>
              </a:lnSpc>
            </a:pPr>
            <a:r>
              <a:rPr lang="en-US" sz="9261" b="1">
                <a:solidFill>
                  <a:srgbClr val="6A2716"/>
                </a:solidFill>
                <a:latin typeface="Aptos Bold"/>
                <a:ea typeface="Aptos Bold"/>
                <a:cs typeface="Aptos Bold"/>
                <a:sym typeface="Aptos Bold"/>
              </a:rPr>
              <a:t>TOM QUE AH YEN</a:t>
            </a:r>
          </a:p>
        </p:txBody>
      </p:sp>
      <p:sp>
        <p:nvSpPr>
          <p:cNvPr id="9" name="TextBox 9"/>
          <p:cNvSpPr txBox="1"/>
          <p:nvPr/>
        </p:nvSpPr>
        <p:spPr>
          <a:xfrm>
            <a:off x="1384515" y="3783266"/>
            <a:ext cx="15265358" cy="6067161"/>
          </a:xfrm>
          <a:prstGeom prst="rect">
            <a:avLst/>
          </a:prstGeom>
        </p:spPr>
        <p:txBody>
          <a:bodyPr lIns="0" tIns="0" rIns="0" bIns="0" rtlCol="0" anchor="t">
            <a:spAutoFit/>
          </a:bodyPr>
          <a:lstStyle/>
          <a:p>
            <a:pPr algn="l">
              <a:lnSpc>
                <a:spcPts val="3514"/>
              </a:lnSpc>
            </a:pPr>
            <a:r>
              <a:rPr lang="en-US" sz="2510" b="1">
                <a:solidFill>
                  <a:srgbClr val="6A2716"/>
                </a:solidFill>
                <a:latin typeface="Aptos Bold"/>
                <a:ea typeface="Aptos Bold"/>
                <a:cs typeface="Aptos Bold"/>
                <a:sym typeface="Aptos Bold"/>
              </a:rPr>
              <a:t>Family History:</a:t>
            </a:r>
            <a:r>
              <a:rPr lang="en-US" sz="25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Tom Que Ah Yen, Wife and Mother</a:t>
            </a: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Born</a:t>
            </a:r>
            <a:r>
              <a:rPr lang="en-US" sz="2010">
                <a:solidFill>
                  <a:srgbClr val="6A2716"/>
                </a:solidFill>
                <a:latin typeface="Aptos"/>
                <a:ea typeface="Aptos"/>
                <a:cs typeface="Aptos"/>
                <a:sym typeface="Aptos"/>
              </a:rPr>
              <a:t> 1865 in Placer County, California​</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Citizenship</a:t>
            </a:r>
            <a:r>
              <a:rPr lang="en-US" sz="2010">
                <a:solidFill>
                  <a:srgbClr val="6A2716"/>
                </a:solidFill>
                <a:latin typeface="Aptos"/>
                <a:ea typeface="Aptos"/>
                <a:cs typeface="Aptos"/>
                <a:sym typeface="Aptos"/>
              </a:rPr>
              <a:t> Since Tom Que was born in Placer County, CA, she was an American citizen. She lost her citizenship when she married Sue Ah Yen.</a:t>
            </a:r>
          </a:p>
          <a:p>
            <a:pPr algn="l">
              <a:lnSpc>
                <a:spcPts val="2814"/>
              </a:lnSpc>
            </a:pPr>
            <a:endParaRPr lang="en-US" sz="2010">
              <a:solidFill>
                <a:srgbClr val="6A2716"/>
              </a:solidFill>
              <a:latin typeface="Aptos"/>
              <a:ea typeface="Aptos"/>
              <a:cs typeface="Aptos"/>
              <a:sym typeface="Aptos"/>
            </a:endParaRPr>
          </a:p>
          <a:p>
            <a:pPr algn="l">
              <a:lnSpc>
                <a:spcPts val="2814"/>
              </a:lnSpc>
            </a:pPr>
            <a:r>
              <a:rPr lang="en-US" sz="2010" b="1">
                <a:solidFill>
                  <a:srgbClr val="6A2716"/>
                </a:solidFill>
                <a:latin typeface="Aptos Bold"/>
                <a:ea typeface="Aptos Bold"/>
                <a:cs typeface="Aptos Bold"/>
                <a:sym typeface="Aptos Bold"/>
              </a:rPr>
              <a:t>Chinese Exclusion Act of 1882 </a:t>
            </a:r>
            <a:r>
              <a:rPr lang="en-US" sz="2010">
                <a:solidFill>
                  <a:srgbClr val="6A2716"/>
                </a:solidFill>
                <a:latin typeface="Aptos"/>
                <a:ea typeface="Aptos"/>
                <a:cs typeface="Aptos"/>
                <a:sym typeface="Aptos"/>
              </a:rPr>
              <a:t>meant that neither Tom Que nor Sue were eligible to become United States naturalized citizens.​</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Much of what we know </a:t>
            </a:r>
            <a:r>
              <a:rPr lang="en-US" sz="2010">
                <a:solidFill>
                  <a:srgbClr val="6A2716"/>
                </a:solidFill>
                <a:latin typeface="Aptos"/>
                <a:ea typeface="Aptos"/>
                <a:cs typeface="Aptos"/>
                <a:sym typeface="Aptos"/>
              </a:rPr>
              <a:t>about Tom Que comes from a Spokesman-Review article titled </a:t>
            </a:r>
            <a:r>
              <a:rPr lang="en-US" sz="2010" i="1">
                <a:solidFill>
                  <a:srgbClr val="6A2716"/>
                </a:solidFill>
                <a:latin typeface="Aptos Italics"/>
                <a:ea typeface="Aptos Italics"/>
                <a:cs typeface="Aptos Italics"/>
                <a:sym typeface="Aptos Italics"/>
              </a:rPr>
              <a:t>Are the Women of China Happier Than Their American Cousins?</a:t>
            </a:r>
            <a:r>
              <a:rPr lang="en-US" sz="2010">
                <a:solidFill>
                  <a:srgbClr val="6A2716"/>
                </a:solidFill>
                <a:latin typeface="Aptos"/>
                <a:ea typeface="Aptos"/>
                <a:cs typeface="Aptos"/>
                <a:sym typeface="Aptos"/>
              </a:rPr>
              <a:t> written on October 7, 1905, in the Spokane Chronicle.​</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Settled in Spokane </a:t>
            </a:r>
            <a:r>
              <a:rPr lang="en-US" sz="2010">
                <a:solidFill>
                  <a:srgbClr val="6A2716"/>
                </a:solidFill>
                <a:latin typeface="Aptos"/>
                <a:ea typeface="Aptos"/>
                <a:cs typeface="Aptos"/>
                <a:sym typeface="Aptos"/>
              </a:rPr>
              <a:t>after her marriage to Sue Ah Yen and spending three years in China. She had four children.​</a:t>
            </a:r>
          </a:p>
          <a:p>
            <a:pPr algn="l">
              <a:lnSpc>
                <a:spcPts val="2814"/>
              </a:lnSpc>
            </a:pPr>
            <a:r>
              <a:rPr lang="en-US" sz="2010">
                <a:solidFill>
                  <a:srgbClr val="6A2716"/>
                </a:solidFill>
                <a:latin typeface="Aptos"/>
                <a:ea typeface="Aptos"/>
                <a:cs typeface="Aptos"/>
                <a:sym typeface="Aptos"/>
              </a:rPr>
              <a:t>​</a:t>
            </a:r>
          </a:p>
          <a:p>
            <a:pPr algn="l">
              <a:lnSpc>
                <a:spcPts val="2814"/>
              </a:lnSpc>
            </a:pPr>
            <a:r>
              <a:rPr lang="en-US" sz="2010" b="1">
                <a:solidFill>
                  <a:srgbClr val="6A2716"/>
                </a:solidFill>
                <a:latin typeface="Aptos Bold"/>
                <a:ea typeface="Aptos Bold"/>
                <a:cs typeface="Aptos Bold"/>
                <a:sym typeface="Aptos Bold"/>
              </a:rPr>
              <a:t>When asked </a:t>
            </a:r>
            <a:r>
              <a:rPr lang="en-US" sz="2010">
                <a:solidFill>
                  <a:srgbClr val="6A2716"/>
                </a:solidFill>
                <a:latin typeface="Aptos"/>
                <a:ea typeface="Aptos"/>
                <a:cs typeface="Aptos"/>
                <a:sym typeface="Aptos"/>
              </a:rPr>
              <a:t>in the Spokane Chronicle 1905 article if she and other Chinese women were as happy as American women, with her daughter Chew Gum interpreting, she answered, “Yes-and happier”. She commented that the Chinese clothing was more comfortable than what American women wear.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532838" y="6800256"/>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4288573" y="1133541"/>
            <a:ext cx="10482986" cy="8810076"/>
          </a:xfrm>
          <a:custGeom>
            <a:avLst/>
            <a:gdLst/>
            <a:ahLst/>
            <a:cxnLst/>
            <a:rect l="l" t="t" r="r" b="b"/>
            <a:pathLst>
              <a:path w="10482986" h="8810076">
                <a:moveTo>
                  <a:pt x="0" y="0"/>
                </a:moveTo>
                <a:lnTo>
                  <a:pt x="10482987" y="0"/>
                </a:lnTo>
                <a:lnTo>
                  <a:pt x="10482987" y="8810076"/>
                </a:lnTo>
                <a:lnTo>
                  <a:pt x="0" y="8810076"/>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4965990" y="506743"/>
            <a:ext cx="9235772" cy="354748"/>
          </a:xfrm>
          <a:prstGeom prst="rect">
            <a:avLst/>
          </a:prstGeom>
        </p:spPr>
        <p:txBody>
          <a:bodyPr lIns="0" tIns="0" rIns="0" bIns="0" rtlCol="0" anchor="t">
            <a:spAutoFit/>
          </a:bodyPr>
          <a:lstStyle/>
          <a:p>
            <a:pPr algn="ctr">
              <a:lnSpc>
                <a:spcPts val="2618"/>
              </a:lnSpc>
            </a:pPr>
            <a:r>
              <a:rPr lang="en-US" sz="3009" b="1">
                <a:solidFill>
                  <a:srgbClr val="6A2716"/>
                </a:solidFill>
                <a:latin typeface="Aptos Bold"/>
                <a:ea typeface="Aptos Bold"/>
                <a:cs typeface="Aptos Bold"/>
                <a:sym typeface="Aptos Bold"/>
              </a:rPr>
              <a:t>SPOKANE CHRONICLE, OCTOBER 7, 1905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532838" y="6800256"/>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6283522" y="8857656"/>
            <a:ext cx="4002836" cy="1804117"/>
          </a:xfrm>
          <a:custGeom>
            <a:avLst/>
            <a:gdLst/>
            <a:ahLst/>
            <a:cxnLst/>
            <a:rect l="l" t="t" r="r" b="b"/>
            <a:pathLst>
              <a:path w="4002836" h="1804117">
                <a:moveTo>
                  <a:pt x="0" y="0"/>
                </a:moveTo>
                <a:lnTo>
                  <a:pt x="4002835" y="0"/>
                </a:lnTo>
                <a:lnTo>
                  <a:pt x="4002835" y="1804117"/>
                </a:lnTo>
                <a:lnTo>
                  <a:pt x="0" y="180411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4913153" y="1138597"/>
            <a:ext cx="9341444" cy="8913295"/>
          </a:xfrm>
          <a:custGeom>
            <a:avLst/>
            <a:gdLst/>
            <a:ahLst/>
            <a:cxnLst/>
            <a:rect l="l" t="t" r="r" b="b"/>
            <a:pathLst>
              <a:path w="9341444" h="8913295">
                <a:moveTo>
                  <a:pt x="0" y="0"/>
                </a:moveTo>
                <a:lnTo>
                  <a:pt x="9341445" y="0"/>
                </a:lnTo>
                <a:lnTo>
                  <a:pt x="9341445" y="8913294"/>
                </a:lnTo>
                <a:lnTo>
                  <a:pt x="0" y="8913294"/>
                </a:lnTo>
                <a:lnTo>
                  <a:pt x="0" y="0"/>
                </a:lnTo>
                <a:close/>
              </a:path>
            </a:pathLst>
          </a:custGeom>
          <a:blipFill>
            <a:blip r:embed="rId8"/>
            <a:stretch>
              <a:fillRect/>
            </a:stretch>
          </a:blipFill>
        </p:spPr>
        <p:txBody>
          <a:bodyPr/>
          <a:lstStyle/>
          <a:p>
            <a:endParaRPr lang="en-US"/>
          </a:p>
        </p:txBody>
      </p:sp>
      <p:sp>
        <p:nvSpPr>
          <p:cNvPr id="12" name="TextBox 12"/>
          <p:cNvSpPr txBox="1"/>
          <p:nvPr/>
        </p:nvSpPr>
        <p:spPr>
          <a:xfrm>
            <a:off x="4913153" y="350102"/>
            <a:ext cx="9235772" cy="678598"/>
          </a:xfrm>
          <a:prstGeom prst="rect">
            <a:avLst/>
          </a:prstGeom>
        </p:spPr>
        <p:txBody>
          <a:bodyPr lIns="0" tIns="0" rIns="0" bIns="0" rtlCol="0" anchor="t">
            <a:spAutoFit/>
          </a:bodyPr>
          <a:lstStyle/>
          <a:p>
            <a:pPr algn="ctr">
              <a:lnSpc>
                <a:spcPts val="2618"/>
              </a:lnSpc>
            </a:pPr>
            <a:r>
              <a:rPr lang="en-US" sz="3009" b="1">
                <a:solidFill>
                  <a:srgbClr val="6A2716"/>
                </a:solidFill>
                <a:latin typeface="Aptos Bold"/>
                <a:ea typeface="Aptos Bold"/>
                <a:cs typeface="Aptos Bold"/>
                <a:sym typeface="Aptos Bold"/>
              </a:rPr>
              <a:t>TOM QUE AH YEN</a:t>
            </a:r>
          </a:p>
          <a:p>
            <a:pPr algn="ctr">
              <a:lnSpc>
                <a:spcPts val="2618"/>
              </a:lnSpc>
            </a:pPr>
            <a:r>
              <a:rPr lang="en-US" sz="3009" b="1">
                <a:solidFill>
                  <a:srgbClr val="6A2716"/>
                </a:solidFill>
                <a:latin typeface="Aptos Bold"/>
                <a:ea typeface="Aptos Bold"/>
                <a:cs typeface="Aptos Bold"/>
                <a:sym typeface="Aptos Bold"/>
              </a:rPr>
              <a:t>CERTIFICATE OF RESIDENCE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8284940" y="-272460"/>
            <a:ext cx="4002836" cy="1804117"/>
          </a:xfrm>
          <a:custGeom>
            <a:avLst/>
            <a:gdLst/>
            <a:ahLst/>
            <a:cxnLst/>
            <a:rect l="l" t="t" r="r" b="b"/>
            <a:pathLst>
              <a:path w="4002836" h="1804117">
                <a:moveTo>
                  <a:pt x="0" y="0"/>
                </a:moveTo>
                <a:lnTo>
                  <a:pt x="4002835" y="0"/>
                </a:lnTo>
                <a:lnTo>
                  <a:pt x="4002835" y="1804116"/>
                </a:lnTo>
                <a:lnTo>
                  <a:pt x="0" y="180411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9213925" y="1875584"/>
            <a:ext cx="4239614" cy="5871866"/>
          </a:xfrm>
          <a:custGeom>
            <a:avLst/>
            <a:gdLst/>
            <a:ahLst/>
            <a:cxnLst/>
            <a:rect l="l" t="t" r="r" b="b"/>
            <a:pathLst>
              <a:path w="4239614" h="5871866">
                <a:moveTo>
                  <a:pt x="0" y="0"/>
                </a:moveTo>
                <a:lnTo>
                  <a:pt x="4239614" y="0"/>
                </a:lnTo>
                <a:lnTo>
                  <a:pt x="4239614" y="5871866"/>
                </a:lnTo>
                <a:lnTo>
                  <a:pt x="0" y="5871866"/>
                </a:lnTo>
                <a:lnTo>
                  <a:pt x="0" y="0"/>
                </a:lnTo>
                <a:close/>
              </a:path>
            </a:pathLst>
          </a:custGeom>
          <a:blipFill>
            <a:blip r:embed="rId7"/>
            <a:stretch>
              <a:fillRect/>
            </a:stretch>
          </a:blipFill>
        </p:spPr>
        <p:txBody>
          <a:bodyPr/>
          <a:lstStyle/>
          <a:p>
            <a:endParaRPr lang="en-US"/>
          </a:p>
        </p:txBody>
      </p:sp>
      <p:sp>
        <p:nvSpPr>
          <p:cNvPr id="8" name="Freeform 8"/>
          <p:cNvSpPr/>
          <p:nvPr/>
        </p:nvSpPr>
        <p:spPr>
          <a:xfrm>
            <a:off x="13852116" y="2805244"/>
            <a:ext cx="4070561" cy="6063538"/>
          </a:xfrm>
          <a:custGeom>
            <a:avLst/>
            <a:gdLst/>
            <a:ahLst/>
            <a:cxnLst/>
            <a:rect l="l" t="t" r="r" b="b"/>
            <a:pathLst>
              <a:path w="4070561" h="6063538">
                <a:moveTo>
                  <a:pt x="0" y="0"/>
                </a:moveTo>
                <a:lnTo>
                  <a:pt x="4070561" y="0"/>
                </a:lnTo>
                <a:lnTo>
                  <a:pt x="4070561" y="6063538"/>
                </a:lnTo>
                <a:lnTo>
                  <a:pt x="0" y="6063538"/>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4042797" y="1162050"/>
            <a:ext cx="9521085" cy="498284"/>
          </a:xfrm>
          <a:prstGeom prst="rect">
            <a:avLst/>
          </a:prstGeom>
        </p:spPr>
        <p:txBody>
          <a:bodyPr lIns="0" tIns="0" rIns="0" bIns="0" rtlCol="0" anchor="t">
            <a:spAutoFit/>
          </a:bodyPr>
          <a:lstStyle/>
          <a:p>
            <a:pPr algn="ctr">
              <a:lnSpc>
                <a:spcPts val="3621"/>
              </a:lnSpc>
            </a:pPr>
            <a:r>
              <a:rPr lang="en-US" sz="4162" b="1">
                <a:solidFill>
                  <a:srgbClr val="6A2716"/>
                </a:solidFill>
                <a:latin typeface="Aptos Bold"/>
                <a:ea typeface="Aptos Bold"/>
                <a:cs typeface="Aptos Bold"/>
                <a:sym typeface="Aptos Bold"/>
              </a:rPr>
              <a:t>THREE DAUGHTERS AND ONE SON</a:t>
            </a:r>
          </a:p>
        </p:txBody>
      </p:sp>
      <p:sp>
        <p:nvSpPr>
          <p:cNvPr id="10" name="TextBox 10"/>
          <p:cNvSpPr txBox="1"/>
          <p:nvPr/>
        </p:nvSpPr>
        <p:spPr>
          <a:xfrm>
            <a:off x="1028700" y="3091434"/>
            <a:ext cx="7561915" cy="5987796"/>
          </a:xfrm>
          <a:prstGeom prst="rect">
            <a:avLst/>
          </a:prstGeom>
        </p:spPr>
        <p:txBody>
          <a:bodyPr lIns="0" tIns="0" rIns="0" bIns="0" rtlCol="0" anchor="t">
            <a:spAutoFit/>
          </a:bodyPr>
          <a:lstStyle/>
          <a:p>
            <a:pPr algn="l">
              <a:lnSpc>
                <a:spcPts val="2814"/>
              </a:lnSpc>
            </a:pPr>
            <a:r>
              <a:rPr lang="en-US" sz="2010">
                <a:solidFill>
                  <a:srgbClr val="6A2716"/>
                </a:solidFill>
                <a:latin typeface="Aptos"/>
                <a:ea typeface="Aptos"/>
                <a:cs typeface="Aptos"/>
                <a:sym typeface="Aptos"/>
              </a:rPr>
              <a:t>Gum Sing (Lena) Ah Yen born in Rathdrum, ID in 1883</a:t>
            </a:r>
          </a:p>
          <a:p>
            <a:pPr algn="l">
              <a:lnSpc>
                <a:spcPts val="2814"/>
              </a:lnSpc>
            </a:pPr>
            <a:endParaRPr lang="en-US" sz="2010">
              <a:solidFill>
                <a:srgbClr val="6A2716"/>
              </a:solidFill>
              <a:latin typeface="Aptos"/>
              <a:ea typeface="Aptos"/>
              <a:cs typeface="Aptos"/>
              <a:sym typeface="Aptos"/>
            </a:endParaRPr>
          </a:p>
          <a:p>
            <a:pPr algn="l">
              <a:lnSpc>
                <a:spcPts val="2814"/>
              </a:lnSpc>
            </a:pPr>
            <a:r>
              <a:rPr lang="en-US" sz="2010">
                <a:solidFill>
                  <a:srgbClr val="6A2716"/>
                </a:solidFill>
                <a:latin typeface="Aptos"/>
                <a:ea typeface="Aptos"/>
                <a:cs typeface="Aptos"/>
                <a:sym typeface="Aptos"/>
              </a:rPr>
              <a:t> Hong Loi Ah Yen born in Spokane, WA 1891</a:t>
            </a:r>
          </a:p>
          <a:p>
            <a:pPr algn="l">
              <a:lnSpc>
                <a:spcPts val="2814"/>
              </a:lnSpc>
            </a:pPr>
            <a:endParaRPr lang="en-US" sz="2010">
              <a:solidFill>
                <a:srgbClr val="6A2716"/>
              </a:solidFill>
              <a:latin typeface="Aptos"/>
              <a:ea typeface="Aptos"/>
              <a:cs typeface="Aptos"/>
              <a:sym typeface="Aptos"/>
            </a:endParaRPr>
          </a:p>
          <a:p>
            <a:pPr algn="l">
              <a:lnSpc>
                <a:spcPts val="2814"/>
              </a:lnSpc>
            </a:pPr>
            <a:r>
              <a:rPr lang="en-US" sz="2010">
                <a:solidFill>
                  <a:srgbClr val="6A2716"/>
                </a:solidFill>
                <a:latin typeface="Aptos"/>
                <a:ea typeface="Aptos"/>
                <a:cs typeface="Aptos"/>
                <a:sym typeface="Aptos"/>
              </a:rPr>
              <a:t> Chew Gum (Nina) Ah Yen born in Spokane, WA 1893</a:t>
            </a:r>
          </a:p>
          <a:p>
            <a:pPr algn="l">
              <a:lnSpc>
                <a:spcPts val="2814"/>
              </a:lnSpc>
            </a:pPr>
            <a:endParaRPr lang="en-US" sz="2010">
              <a:solidFill>
                <a:srgbClr val="6A2716"/>
              </a:solidFill>
              <a:latin typeface="Aptos"/>
              <a:ea typeface="Aptos"/>
              <a:cs typeface="Aptos"/>
              <a:sym typeface="Aptos"/>
            </a:endParaRPr>
          </a:p>
          <a:p>
            <a:pPr algn="l">
              <a:lnSpc>
                <a:spcPts val="2814"/>
              </a:lnSpc>
            </a:pPr>
            <a:r>
              <a:rPr lang="en-US" sz="2010">
                <a:solidFill>
                  <a:srgbClr val="6A2716"/>
                </a:solidFill>
                <a:latin typeface="Aptos"/>
                <a:ea typeface="Aptos"/>
                <a:cs typeface="Aptos"/>
                <a:sym typeface="Aptos"/>
              </a:rPr>
              <a:t> Meho (Ruby) Ah Yen born in Spokane, WA 1895</a:t>
            </a:r>
          </a:p>
          <a:p>
            <a:pPr algn="l">
              <a:lnSpc>
                <a:spcPts val="2814"/>
              </a:lnSpc>
            </a:pPr>
            <a:endParaRPr lang="en-US" sz="2010">
              <a:solidFill>
                <a:srgbClr val="6A2716"/>
              </a:solidFill>
              <a:latin typeface="Aptos"/>
              <a:ea typeface="Aptos"/>
              <a:cs typeface="Aptos"/>
              <a:sym typeface="Aptos"/>
            </a:endParaRPr>
          </a:p>
          <a:p>
            <a:pPr marL="433959" lvl="1" indent="-216980" algn="l">
              <a:lnSpc>
                <a:spcPts val="2814"/>
              </a:lnSpc>
              <a:buFont typeface="Arial"/>
              <a:buChar char="•"/>
            </a:pPr>
            <a:r>
              <a:rPr lang="en-US" sz="2010">
                <a:solidFill>
                  <a:srgbClr val="6A2716"/>
                </a:solidFill>
                <a:latin typeface="Aptos"/>
                <a:ea typeface="Aptos"/>
                <a:cs typeface="Aptos"/>
                <a:sym typeface="Aptos"/>
              </a:rPr>
              <a:t>Went to public school.</a:t>
            </a:r>
          </a:p>
          <a:p>
            <a:pPr marL="433959" lvl="1" indent="-216980" algn="l">
              <a:lnSpc>
                <a:spcPts val="2814"/>
              </a:lnSpc>
              <a:buFont typeface="Arial"/>
              <a:buChar char="•"/>
            </a:pPr>
            <a:r>
              <a:rPr lang="en-US" sz="2010">
                <a:solidFill>
                  <a:srgbClr val="6A2716"/>
                </a:solidFill>
                <a:latin typeface="Aptos"/>
                <a:ea typeface="Aptos"/>
                <a:cs typeface="Aptos"/>
                <a:sym typeface="Aptos"/>
              </a:rPr>
              <a:t>Fluent Chinese and English speakers. They often translated for their parents.</a:t>
            </a:r>
          </a:p>
          <a:p>
            <a:pPr marL="433959" lvl="1" indent="-216980" algn="l">
              <a:lnSpc>
                <a:spcPts val="2814"/>
              </a:lnSpc>
              <a:buFont typeface="Arial"/>
              <a:buChar char="•"/>
            </a:pPr>
            <a:r>
              <a:rPr lang="en-US" sz="2010">
                <a:solidFill>
                  <a:srgbClr val="6A2716"/>
                </a:solidFill>
                <a:latin typeface="Aptos"/>
                <a:ea typeface="Aptos"/>
                <a:cs typeface="Aptos"/>
                <a:sym typeface="Aptos"/>
              </a:rPr>
              <a:t>Featured in Spokane newspapers, both positively, but also in deragatory, un-kind terms.</a:t>
            </a:r>
          </a:p>
          <a:p>
            <a:pPr algn="l">
              <a:lnSpc>
                <a:spcPts val="2814"/>
              </a:lnSpc>
            </a:pPr>
            <a:endParaRPr lang="en-US" sz="2010">
              <a:solidFill>
                <a:srgbClr val="6A2716"/>
              </a:solidFill>
              <a:latin typeface="Aptos"/>
              <a:ea typeface="Aptos"/>
              <a:cs typeface="Aptos"/>
              <a:sym typeface="Aptos"/>
            </a:endParaRPr>
          </a:p>
          <a:p>
            <a:pPr algn="l">
              <a:lnSpc>
                <a:spcPts val="2814"/>
              </a:lnSpc>
            </a:pPr>
            <a:r>
              <a:rPr lang="en-US" sz="2010">
                <a:solidFill>
                  <a:srgbClr val="6A2716"/>
                </a:solidFill>
                <a:latin typeface="Aptos"/>
                <a:ea typeface="Aptos"/>
                <a:cs typeface="Aptos"/>
                <a:sym typeface="Aptos"/>
              </a:rPr>
              <a:t>Why do you think they had both a Chinese name and an American name?</a:t>
            </a:r>
          </a:p>
          <a:p>
            <a:pPr algn="l">
              <a:lnSpc>
                <a:spcPts val="2814"/>
              </a:lnSpc>
            </a:pPr>
            <a:r>
              <a:rPr lang="en-US" sz="2010" b="1">
                <a:solidFill>
                  <a:srgbClr val="6A2716"/>
                </a:solidFill>
                <a:latin typeface="Aptos Bold"/>
                <a:ea typeface="Aptos Bold"/>
                <a:cs typeface="Aptos Bold"/>
                <a:sym typeface="Aptos Bold"/>
              </a:rPr>
              <a:t> </a:t>
            </a:r>
          </a:p>
        </p:txBody>
      </p:sp>
      <p:sp>
        <p:nvSpPr>
          <p:cNvPr id="11" name="TextBox 11"/>
          <p:cNvSpPr txBox="1"/>
          <p:nvPr/>
        </p:nvSpPr>
        <p:spPr>
          <a:xfrm>
            <a:off x="9245278" y="7918900"/>
            <a:ext cx="2325588" cy="405765"/>
          </a:xfrm>
          <a:prstGeom prst="rect">
            <a:avLst/>
          </a:prstGeom>
        </p:spPr>
        <p:txBody>
          <a:bodyPr lIns="0" tIns="0" rIns="0" bIns="0" rtlCol="0" anchor="t">
            <a:spAutoFit/>
          </a:bodyPr>
          <a:lstStyle/>
          <a:p>
            <a:pPr algn="ctr">
              <a:lnSpc>
                <a:spcPts val="3359"/>
              </a:lnSpc>
            </a:pPr>
            <a:r>
              <a:rPr lang="en-US" sz="2400">
                <a:solidFill>
                  <a:srgbClr val="6A2716"/>
                </a:solidFill>
                <a:latin typeface="Aptos"/>
                <a:ea typeface="Aptos"/>
                <a:cs typeface="Aptos"/>
                <a:sym typeface="Aptos"/>
              </a:rPr>
              <a:t>Chew Gum (Nina)</a:t>
            </a:r>
          </a:p>
        </p:txBody>
      </p:sp>
      <p:sp>
        <p:nvSpPr>
          <p:cNvPr id="12" name="TextBox 12"/>
          <p:cNvSpPr txBox="1"/>
          <p:nvPr/>
        </p:nvSpPr>
        <p:spPr>
          <a:xfrm>
            <a:off x="14407546" y="9031605"/>
            <a:ext cx="1639193" cy="405765"/>
          </a:xfrm>
          <a:prstGeom prst="rect">
            <a:avLst/>
          </a:prstGeom>
        </p:spPr>
        <p:txBody>
          <a:bodyPr lIns="0" tIns="0" rIns="0" bIns="0" rtlCol="0" anchor="t">
            <a:spAutoFit/>
          </a:bodyPr>
          <a:lstStyle/>
          <a:p>
            <a:pPr algn="ctr">
              <a:lnSpc>
                <a:spcPts val="3359"/>
              </a:lnSpc>
            </a:pPr>
            <a:r>
              <a:rPr lang="en-US" sz="2400">
                <a:solidFill>
                  <a:srgbClr val="6A2716"/>
                </a:solidFill>
                <a:latin typeface="Aptos"/>
                <a:ea typeface="Aptos"/>
                <a:cs typeface="Aptos"/>
                <a:sym typeface="Aptos"/>
              </a:rPr>
              <a:t>Meho (Ruby)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6922757" y="2669964"/>
            <a:ext cx="8303461" cy="4719320"/>
          </a:xfrm>
          <a:prstGeom prst="rect">
            <a:avLst/>
          </a:prstGeom>
        </p:spPr>
        <p:txBody>
          <a:bodyPr lIns="0" tIns="0" rIns="0" bIns="0" rtlCol="0" anchor="t">
            <a:spAutoFit/>
          </a:bodyPr>
          <a:lstStyle/>
          <a:p>
            <a:pPr algn="l">
              <a:lnSpc>
                <a:spcPts val="2380"/>
              </a:lnSpc>
            </a:pPr>
            <a:endParaRPr/>
          </a:p>
          <a:p>
            <a:pPr marL="367032" lvl="1" indent="-183516" algn="l">
              <a:lnSpc>
                <a:spcPts val="2380"/>
              </a:lnSpc>
              <a:buFont typeface="Arial"/>
              <a:buChar char="•"/>
            </a:pPr>
            <a:r>
              <a:rPr lang="en-US" sz="1700">
                <a:solidFill>
                  <a:srgbClr val="6A2716"/>
                </a:solidFill>
                <a:latin typeface="Aptos"/>
                <a:ea typeface="Aptos"/>
                <a:cs typeface="Aptos"/>
                <a:sym typeface="Aptos"/>
              </a:rPr>
              <a:t>Ah Yen and other Asian immigrants could not legally own property.</a:t>
            </a:r>
          </a:p>
          <a:p>
            <a:pPr algn="l">
              <a:lnSpc>
                <a:spcPts val="2380"/>
              </a:lnSpc>
            </a:pPr>
            <a:endParaRPr lang="en-US" sz="1700">
              <a:solidFill>
                <a:srgbClr val="6A2716"/>
              </a:solidFill>
              <a:latin typeface="Aptos"/>
              <a:ea typeface="Aptos"/>
              <a:cs typeface="Aptos"/>
              <a:sym typeface="Aptos"/>
            </a:endParaRPr>
          </a:p>
          <a:p>
            <a:pPr marL="367032" lvl="1" indent="-183516" algn="l">
              <a:lnSpc>
                <a:spcPts val="2380"/>
              </a:lnSpc>
              <a:buFont typeface="Arial"/>
              <a:buChar char="•"/>
            </a:pPr>
            <a:r>
              <a:rPr lang="en-US" sz="1700">
                <a:solidFill>
                  <a:srgbClr val="6A2716"/>
                </a:solidFill>
                <a:latin typeface="Aptos"/>
                <a:ea typeface="Aptos"/>
                <a:cs typeface="Aptos"/>
                <a:sym typeface="Aptos"/>
              </a:rPr>
              <a:t>International travel was arduous because of the application process that arose from the 1882 Chinese Exclusion act. Sue and Tom Que had to apply for permission to leave or re-enter the United States, which involved interviews and attestations.</a:t>
            </a:r>
          </a:p>
          <a:p>
            <a:pPr algn="l">
              <a:lnSpc>
                <a:spcPts val="2380"/>
              </a:lnSpc>
            </a:pPr>
            <a:endParaRPr lang="en-US" sz="1700">
              <a:solidFill>
                <a:srgbClr val="6A2716"/>
              </a:solidFill>
              <a:latin typeface="Aptos"/>
              <a:ea typeface="Aptos"/>
              <a:cs typeface="Aptos"/>
              <a:sym typeface="Aptos"/>
            </a:endParaRPr>
          </a:p>
          <a:p>
            <a:pPr marL="367032" lvl="1" indent="-183516" algn="l">
              <a:lnSpc>
                <a:spcPts val="2380"/>
              </a:lnSpc>
              <a:buFont typeface="Arial"/>
              <a:buChar char="•"/>
            </a:pPr>
            <a:r>
              <a:rPr lang="en-US" sz="1700">
                <a:solidFill>
                  <a:srgbClr val="6A2716"/>
                </a:solidFill>
                <a:latin typeface="Aptos"/>
                <a:ea typeface="Aptos"/>
                <a:cs typeface="Aptos"/>
                <a:sym typeface="Aptos"/>
              </a:rPr>
              <a:t>The family members were seen as a curiosity within the community. Chinese customs were misunderstood. Ah Yen had to clarify and explain Chinese customs.</a:t>
            </a:r>
          </a:p>
          <a:p>
            <a:pPr algn="l">
              <a:lnSpc>
                <a:spcPts val="2380"/>
              </a:lnSpc>
            </a:pPr>
            <a:endParaRPr lang="en-US" sz="1700">
              <a:solidFill>
                <a:srgbClr val="6A2716"/>
              </a:solidFill>
              <a:latin typeface="Aptos"/>
              <a:ea typeface="Aptos"/>
              <a:cs typeface="Aptos"/>
              <a:sym typeface="Aptos"/>
            </a:endParaRPr>
          </a:p>
          <a:p>
            <a:pPr marL="367032" lvl="1" indent="-183516" algn="l">
              <a:lnSpc>
                <a:spcPts val="2380"/>
              </a:lnSpc>
              <a:buFont typeface="Arial"/>
              <a:buChar char="•"/>
            </a:pPr>
            <a:r>
              <a:rPr lang="en-US" sz="1700">
                <a:solidFill>
                  <a:srgbClr val="6A2716"/>
                </a:solidFill>
                <a:latin typeface="Aptos"/>
                <a:ea typeface="Aptos"/>
                <a:cs typeface="Aptos"/>
                <a:sym typeface="Aptos"/>
              </a:rPr>
              <a:t> Derogatory, un-kind, and prejudiced language was often used to describe the family and other Asian residents in the Spokane newspapers.</a:t>
            </a:r>
          </a:p>
          <a:p>
            <a:pPr algn="l">
              <a:lnSpc>
                <a:spcPts val="2380"/>
              </a:lnSpc>
            </a:pPr>
            <a:endParaRPr lang="en-US" sz="1700">
              <a:solidFill>
                <a:srgbClr val="6A2716"/>
              </a:solidFill>
              <a:latin typeface="Aptos"/>
              <a:ea typeface="Aptos"/>
              <a:cs typeface="Aptos"/>
              <a:sym typeface="Aptos"/>
            </a:endParaRPr>
          </a:p>
          <a:p>
            <a:pPr marL="367032" lvl="1" indent="-183516" algn="l">
              <a:lnSpc>
                <a:spcPts val="2380"/>
              </a:lnSpc>
              <a:buFont typeface="Arial"/>
              <a:buChar char="•"/>
            </a:pPr>
            <a:r>
              <a:rPr lang="en-US" sz="1700">
                <a:solidFill>
                  <a:srgbClr val="6A2716"/>
                </a:solidFill>
                <a:latin typeface="Aptos"/>
                <a:ea typeface="Aptos"/>
                <a:cs typeface="Aptos"/>
                <a:sym typeface="Aptos"/>
              </a:rPr>
              <a:t> They were targeted for criminal acts such as allegations that their daughter did not show up to school. There were accusations that they were planning on selling their daughter.</a:t>
            </a:r>
          </a:p>
        </p:txBody>
      </p:sp>
      <p:sp>
        <p:nvSpPr>
          <p:cNvPr id="10" name="Freeform 10"/>
          <p:cNvSpPr/>
          <p:nvPr/>
        </p:nvSpPr>
        <p:spPr>
          <a:xfrm>
            <a:off x="3080595" y="1709094"/>
            <a:ext cx="3525067" cy="7921499"/>
          </a:xfrm>
          <a:custGeom>
            <a:avLst/>
            <a:gdLst/>
            <a:ahLst/>
            <a:cxnLst/>
            <a:rect l="l" t="t" r="r" b="b"/>
            <a:pathLst>
              <a:path w="3525067" h="7921499">
                <a:moveTo>
                  <a:pt x="0" y="0"/>
                </a:moveTo>
                <a:lnTo>
                  <a:pt x="3525067" y="0"/>
                </a:lnTo>
                <a:lnTo>
                  <a:pt x="3525067" y="7921500"/>
                </a:lnTo>
                <a:lnTo>
                  <a:pt x="0" y="7921500"/>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6456602" y="2302042"/>
            <a:ext cx="9235772" cy="285750"/>
          </a:xfrm>
          <a:prstGeom prst="rect">
            <a:avLst/>
          </a:prstGeom>
        </p:spPr>
        <p:txBody>
          <a:bodyPr lIns="0" tIns="0" rIns="0" bIns="0" rtlCol="0" anchor="t">
            <a:spAutoFit/>
          </a:bodyPr>
          <a:lstStyle/>
          <a:p>
            <a:pPr algn="ctr">
              <a:lnSpc>
                <a:spcPts val="2174"/>
              </a:lnSpc>
            </a:pPr>
            <a:r>
              <a:rPr lang="en-US" sz="2499" b="1">
                <a:solidFill>
                  <a:srgbClr val="6A2716"/>
                </a:solidFill>
                <a:latin typeface="Aptos Bold"/>
                <a:ea typeface="Aptos Bold"/>
                <a:cs typeface="Aptos Bold"/>
                <a:sym typeface="Aptos Bold"/>
              </a:rPr>
              <a:t>CHALLENGES FACED BY THE FAMILY</a:t>
            </a:r>
          </a:p>
        </p:txBody>
      </p:sp>
      <p:sp>
        <p:nvSpPr>
          <p:cNvPr id="12" name="TextBox 12"/>
          <p:cNvSpPr txBox="1"/>
          <p:nvPr/>
        </p:nvSpPr>
        <p:spPr>
          <a:xfrm>
            <a:off x="6780069" y="8911993"/>
            <a:ext cx="1843534" cy="452754"/>
          </a:xfrm>
          <a:prstGeom prst="rect">
            <a:avLst/>
          </a:prstGeom>
        </p:spPr>
        <p:txBody>
          <a:bodyPr lIns="0" tIns="0" rIns="0" bIns="0" rtlCol="0" anchor="t">
            <a:spAutoFit/>
          </a:bodyPr>
          <a:lstStyle/>
          <a:p>
            <a:pPr algn="l">
              <a:lnSpc>
                <a:spcPts val="1820"/>
              </a:lnSpc>
            </a:pPr>
            <a:r>
              <a:rPr lang="en-US" sz="1300">
                <a:solidFill>
                  <a:srgbClr val="6A2716"/>
                </a:solidFill>
                <a:latin typeface="Aptos"/>
                <a:ea typeface="Aptos"/>
                <a:cs typeface="Aptos"/>
                <a:sym typeface="Aptos"/>
              </a:rPr>
              <a:t>Spokane Chronicle </a:t>
            </a:r>
          </a:p>
          <a:p>
            <a:pPr algn="l">
              <a:lnSpc>
                <a:spcPts val="1820"/>
              </a:lnSpc>
            </a:pPr>
            <a:r>
              <a:rPr lang="en-US" sz="1300">
                <a:solidFill>
                  <a:srgbClr val="6A2716"/>
                </a:solidFill>
                <a:latin typeface="Aptos"/>
                <a:ea typeface="Aptos"/>
                <a:cs typeface="Aptos"/>
                <a:sym typeface="Aptos"/>
              </a:rPr>
              <a:t>Saturday, October 6, 1894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0CE"/>
        </a:solidFill>
        <a:effectLst/>
      </p:bgPr>
    </p:bg>
    <p:spTree>
      <p:nvGrpSpPr>
        <p:cNvPr id="1" name=""/>
        <p:cNvGrpSpPr/>
        <p:nvPr/>
      </p:nvGrpSpPr>
      <p:grpSpPr>
        <a:xfrm>
          <a:off x="0" y="0"/>
          <a:ext cx="0" cy="0"/>
          <a:chOff x="0" y="0"/>
          <a:chExt cx="0" cy="0"/>
        </a:xfrm>
      </p:grpSpPr>
      <p:sp>
        <p:nvSpPr>
          <p:cNvPr id="2" name="Freeform 2"/>
          <p:cNvSpPr/>
          <p:nvPr/>
        </p:nvSpPr>
        <p:spPr>
          <a:xfrm rot="-1329442">
            <a:off x="-3970191" y="-3246430"/>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1329442">
            <a:off x="11038835" y="8948841"/>
            <a:ext cx="9997783" cy="5947939"/>
          </a:xfrm>
          <a:custGeom>
            <a:avLst/>
            <a:gdLst/>
            <a:ahLst/>
            <a:cxnLst/>
            <a:rect l="l" t="t" r="r" b="b"/>
            <a:pathLst>
              <a:path w="9997783" h="5947939">
                <a:moveTo>
                  <a:pt x="0" y="0"/>
                </a:moveTo>
                <a:lnTo>
                  <a:pt x="9997782" y="0"/>
                </a:lnTo>
                <a:lnTo>
                  <a:pt x="9997782" y="5947939"/>
                </a:lnTo>
                <a:lnTo>
                  <a:pt x="0" y="594793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3761886" y="6721003"/>
            <a:ext cx="4278147" cy="4114800"/>
          </a:xfrm>
          <a:custGeom>
            <a:avLst/>
            <a:gdLst/>
            <a:ahLst/>
            <a:cxnLst/>
            <a:rect l="l" t="t" r="r" b="b"/>
            <a:pathLst>
              <a:path w="4278147" h="4114800">
                <a:moveTo>
                  <a:pt x="0" y="0"/>
                </a:moveTo>
                <a:lnTo>
                  <a:pt x="4278147" y="0"/>
                </a:lnTo>
                <a:lnTo>
                  <a:pt x="427814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34108" y="7430538"/>
            <a:ext cx="2743808" cy="4114800"/>
          </a:xfrm>
          <a:custGeom>
            <a:avLst/>
            <a:gdLst/>
            <a:ahLst/>
            <a:cxnLst/>
            <a:rect l="l" t="t" r="r" b="b"/>
            <a:pathLst>
              <a:path w="2743808" h="4114800">
                <a:moveTo>
                  <a:pt x="0" y="0"/>
                </a:moveTo>
                <a:lnTo>
                  <a:pt x="2743807" y="0"/>
                </a:lnTo>
                <a:lnTo>
                  <a:pt x="2743807"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V="1">
            <a:off x="15887396" y="-1028700"/>
            <a:ext cx="2743808" cy="4114800"/>
          </a:xfrm>
          <a:custGeom>
            <a:avLst/>
            <a:gdLst/>
            <a:ahLst/>
            <a:cxnLst/>
            <a:rect l="l" t="t" r="r" b="b"/>
            <a:pathLst>
              <a:path w="2743808" h="4114800">
                <a:moveTo>
                  <a:pt x="0" y="4114800"/>
                </a:moveTo>
                <a:lnTo>
                  <a:pt x="2743808" y="4114800"/>
                </a:lnTo>
                <a:lnTo>
                  <a:pt x="2743808" y="0"/>
                </a:lnTo>
                <a:lnTo>
                  <a:pt x="0" y="0"/>
                </a:lnTo>
                <a:lnTo>
                  <a:pt x="0" y="411480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372288" y="-1028700"/>
            <a:ext cx="4278147" cy="4114800"/>
          </a:xfrm>
          <a:custGeom>
            <a:avLst/>
            <a:gdLst/>
            <a:ahLst/>
            <a:cxnLst/>
            <a:rect l="l" t="t" r="r" b="b"/>
            <a:pathLst>
              <a:path w="4278147" h="4114800">
                <a:moveTo>
                  <a:pt x="4278148" y="4114800"/>
                </a:moveTo>
                <a:lnTo>
                  <a:pt x="0" y="4114800"/>
                </a:lnTo>
                <a:lnTo>
                  <a:pt x="0" y="0"/>
                </a:lnTo>
                <a:lnTo>
                  <a:pt x="4278148" y="0"/>
                </a:lnTo>
                <a:lnTo>
                  <a:pt x="4278148" y="411480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flipH="1">
            <a:off x="-1306241" y="3974817"/>
            <a:ext cx="4478978" cy="2337366"/>
          </a:xfrm>
          <a:custGeom>
            <a:avLst/>
            <a:gdLst/>
            <a:ahLst/>
            <a:cxnLst/>
            <a:rect l="l" t="t" r="r" b="b"/>
            <a:pathLst>
              <a:path w="4478978" h="2337366">
                <a:moveTo>
                  <a:pt x="4478978" y="0"/>
                </a:moveTo>
                <a:lnTo>
                  <a:pt x="0" y="0"/>
                </a:lnTo>
                <a:lnTo>
                  <a:pt x="0" y="2337366"/>
                </a:lnTo>
                <a:lnTo>
                  <a:pt x="4478978" y="2337366"/>
                </a:lnTo>
                <a:lnTo>
                  <a:pt x="447897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115263" y="3974817"/>
            <a:ext cx="4478978" cy="2337366"/>
          </a:xfrm>
          <a:custGeom>
            <a:avLst/>
            <a:gdLst/>
            <a:ahLst/>
            <a:cxnLst/>
            <a:rect l="l" t="t" r="r" b="b"/>
            <a:pathLst>
              <a:path w="4478978" h="2337366">
                <a:moveTo>
                  <a:pt x="0" y="0"/>
                </a:moveTo>
                <a:lnTo>
                  <a:pt x="4478978" y="0"/>
                </a:lnTo>
                <a:lnTo>
                  <a:pt x="4478978" y="2337366"/>
                </a:lnTo>
                <a:lnTo>
                  <a:pt x="0" y="23373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8717154" y="5035267"/>
            <a:ext cx="6223884" cy="4452670"/>
          </a:xfrm>
          <a:custGeom>
            <a:avLst/>
            <a:gdLst/>
            <a:ahLst/>
            <a:cxnLst/>
            <a:rect l="l" t="t" r="r" b="b"/>
            <a:pathLst>
              <a:path w="6223884" h="4452670">
                <a:moveTo>
                  <a:pt x="0" y="0"/>
                </a:moveTo>
                <a:lnTo>
                  <a:pt x="6223884" y="0"/>
                </a:lnTo>
                <a:lnTo>
                  <a:pt x="6223884" y="4452671"/>
                </a:lnTo>
                <a:lnTo>
                  <a:pt x="0" y="4452671"/>
                </a:lnTo>
                <a:lnTo>
                  <a:pt x="0" y="0"/>
                </a:lnTo>
                <a:close/>
              </a:path>
            </a:pathLst>
          </a:custGeom>
          <a:blipFill>
            <a:blip r:embed="rId7"/>
            <a:stretch>
              <a:fillRect/>
            </a:stretch>
          </a:blipFill>
        </p:spPr>
        <p:txBody>
          <a:bodyPr/>
          <a:lstStyle/>
          <a:p>
            <a:endParaRPr lang="en-US"/>
          </a:p>
        </p:txBody>
      </p:sp>
      <p:sp>
        <p:nvSpPr>
          <p:cNvPr id="11" name="Freeform 11"/>
          <p:cNvSpPr/>
          <p:nvPr/>
        </p:nvSpPr>
        <p:spPr>
          <a:xfrm>
            <a:off x="5520773" y="5146000"/>
            <a:ext cx="2518590" cy="2701164"/>
          </a:xfrm>
          <a:custGeom>
            <a:avLst/>
            <a:gdLst/>
            <a:ahLst/>
            <a:cxnLst/>
            <a:rect l="l" t="t" r="r" b="b"/>
            <a:pathLst>
              <a:path w="2518590" h="2701164">
                <a:moveTo>
                  <a:pt x="0" y="0"/>
                </a:moveTo>
                <a:lnTo>
                  <a:pt x="2518591" y="0"/>
                </a:lnTo>
                <a:lnTo>
                  <a:pt x="2518591" y="2701164"/>
                </a:lnTo>
                <a:lnTo>
                  <a:pt x="0" y="2701164"/>
                </a:lnTo>
                <a:lnTo>
                  <a:pt x="0" y="0"/>
                </a:lnTo>
                <a:close/>
              </a:path>
            </a:pathLst>
          </a:custGeom>
          <a:blipFill>
            <a:blip r:embed="rId8"/>
            <a:stretch>
              <a:fillRect t="-12089" b="-12231"/>
            </a:stretch>
          </a:blipFill>
        </p:spPr>
        <p:txBody>
          <a:bodyPr/>
          <a:lstStyle/>
          <a:p>
            <a:endParaRPr lang="en-US"/>
          </a:p>
        </p:txBody>
      </p:sp>
      <p:sp>
        <p:nvSpPr>
          <p:cNvPr id="12" name="TextBox 12"/>
          <p:cNvSpPr txBox="1"/>
          <p:nvPr/>
        </p:nvSpPr>
        <p:spPr>
          <a:xfrm>
            <a:off x="4526114" y="742950"/>
            <a:ext cx="9235772" cy="285750"/>
          </a:xfrm>
          <a:prstGeom prst="rect">
            <a:avLst/>
          </a:prstGeom>
        </p:spPr>
        <p:txBody>
          <a:bodyPr lIns="0" tIns="0" rIns="0" bIns="0" rtlCol="0" anchor="t">
            <a:spAutoFit/>
          </a:bodyPr>
          <a:lstStyle/>
          <a:p>
            <a:pPr algn="ctr">
              <a:lnSpc>
                <a:spcPts val="2174"/>
              </a:lnSpc>
            </a:pPr>
            <a:r>
              <a:rPr lang="en-US" sz="2499" b="1">
                <a:solidFill>
                  <a:srgbClr val="6A2716"/>
                </a:solidFill>
                <a:latin typeface="Aptos Bold"/>
                <a:ea typeface="Aptos Bold"/>
                <a:cs typeface="Aptos Bold"/>
                <a:sym typeface="Aptos Bold"/>
              </a:rPr>
              <a:t>AH YEN FAMILY SUCCESSES</a:t>
            </a:r>
          </a:p>
        </p:txBody>
      </p:sp>
      <p:sp>
        <p:nvSpPr>
          <p:cNvPr id="13" name="TextBox 13"/>
          <p:cNvSpPr txBox="1"/>
          <p:nvPr/>
        </p:nvSpPr>
        <p:spPr>
          <a:xfrm>
            <a:off x="4642042" y="1297940"/>
            <a:ext cx="11245354" cy="3538220"/>
          </a:xfrm>
          <a:prstGeom prst="rect">
            <a:avLst/>
          </a:prstGeom>
        </p:spPr>
        <p:txBody>
          <a:bodyPr lIns="0" tIns="0" rIns="0" bIns="0" rtlCol="0" anchor="t">
            <a:spAutoFit/>
          </a:bodyPr>
          <a:lstStyle/>
          <a:p>
            <a:pPr algn="l">
              <a:lnSpc>
                <a:spcPts val="2380"/>
              </a:lnSpc>
            </a:pPr>
            <a:endParaRPr/>
          </a:p>
          <a:p>
            <a:pPr marL="367034" lvl="1" indent="-183517" algn="l">
              <a:lnSpc>
                <a:spcPts val="2380"/>
              </a:lnSpc>
              <a:buFont typeface="Arial"/>
              <a:buChar char="•"/>
            </a:pPr>
            <a:r>
              <a:rPr lang="en-US" sz="1700">
                <a:solidFill>
                  <a:srgbClr val="6A2716"/>
                </a:solidFill>
                <a:latin typeface="Aptos"/>
                <a:ea typeface="Aptos"/>
                <a:cs typeface="Aptos"/>
                <a:sym typeface="Aptos"/>
              </a:rPr>
              <a:t>Sue Ah Yen was a successful businessman. His oldest daughter took over the business.</a:t>
            </a:r>
          </a:p>
          <a:p>
            <a:pPr algn="l">
              <a:lnSpc>
                <a:spcPts val="2380"/>
              </a:lnSpc>
            </a:pPr>
            <a:endParaRPr lang="en-US" sz="1700">
              <a:solidFill>
                <a:srgbClr val="6A2716"/>
              </a:solidFill>
              <a:latin typeface="Aptos"/>
              <a:ea typeface="Aptos"/>
              <a:cs typeface="Aptos"/>
              <a:sym typeface="Aptos"/>
            </a:endParaRPr>
          </a:p>
          <a:p>
            <a:pPr marL="367034" lvl="1" indent="-183517" algn="l">
              <a:lnSpc>
                <a:spcPts val="2380"/>
              </a:lnSpc>
              <a:buFont typeface="Arial"/>
              <a:buChar char="•"/>
            </a:pPr>
            <a:r>
              <a:rPr lang="en-US" sz="1700">
                <a:solidFill>
                  <a:srgbClr val="6A2716"/>
                </a:solidFill>
                <a:latin typeface="Aptos"/>
                <a:ea typeface="Aptos"/>
                <a:cs typeface="Aptos"/>
                <a:sym typeface="Aptos"/>
              </a:rPr>
              <a:t> Ah Yen appeared to have friends and acquaintances in law enforcement, finance, and the legal profession. Those community leaders saw Sue Ah Yen as a leader in the Asian community of Spokane and would consult with him when they wanted to understand or know more about his community’s perspectives. Ah Yen often had to inform these city leaders about Chinese customs.</a:t>
            </a:r>
          </a:p>
          <a:p>
            <a:pPr algn="l">
              <a:lnSpc>
                <a:spcPts val="2380"/>
              </a:lnSpc>
            </a:pPr>
            <a:endParaRPr lang="en-US" sz="1700">
              <a:solidFill>
                <a:srgbClr val="6A2716"/>
              </a:solidFill>
              <a:latin typeface="Aptos"/>
              <a:ea typeface="Aptos"/>
              <a:cs typeface="Aptos"/>
              <a:sym typeface="Aptos"/>
            </a:endParaRPr>
          </a:p>
          <a:p>
            <a:pPr marL="367034" lvl="1" indent="-183517" algn="l">
              <a:lnSpc>
                <a:spcPts val="2380"/>
              </a:lnSpc>
              <a:buFont typeface="Arial"/>
              <a:buChar char="•"/>
            </a:pPr>
            <a:r>
              <a:rPr lang="en-US" sz="1700">
                <a:solidFill>
                  <a:srgbClr val="6A2716"/>
                </a:solidFill>
                <a:latin typeface="Aptos"/>
                <a:ea typeface="Aptos"/>
                <a:cs typeface="Aptos"/>
                <a:sym typeface="Aptos"/>
              </a:rPr>
              <a:t> The opportunities that the Ah Yen family did have were rooted within social realms in which Chinese Americans were allowed to operate such as imports and exports. Unfortunately, many other Asian community members, such as common laborers were not given these same respect or opportunities as businessmen such as Ah Yen.</a:t>
            </a:r>
          </a:p>
          <a:p>
            <a:pPr algn="l">
              <a:lnSpc>
                <a:spcPts val="2380"/>
              </a:lnSpc>
            </a:pPr>
            <a:endParaRPr lang="en-US" sz="1700">
              <a:solidFill>
                <a:srgbClr val="6A2716"/>
              </a:solidFill>
              <a:latin typeface="Aptos"/>
              <a:ea typeface="Aptos"/>
              <a:cs typeface="Aptos"/>
              <a:sym typeface="Aptos"/>
            </a:endParaRPr>
          </a:p>
        </p:txBody>
      </p:sp>
      <p:sp>
        <p:nvSpPr>
          <p:cNvPr id="14" name="TextBox 14"/>
          <p:cNvSpPr txBox="1"/>
          <p:nvPr/>
        </p:nvSpPr>
        <p:spPr>
          <a:xfrm>
            <a:off x="5370192" y="8577983"/>
            <a:ext cx="3172737" cy="909954"/>
          </a:xfrm>
          <a:prstGeom prst="rect">
            <a:avLst/>
          </a:prstGeom>
        </p:spPr>
        <p:txBody>
          <a:bodyPr lIns="0" tIns="0" rIns="0" bIns="0" rtlCol="0" anchor="t">
            <a:spAutoFit/>
          </a:bodyPr>
          <a:lstStyle/>
          <a:p>
            <a:pPr algn="l">
              <a:lnSpc>
                <a:spcPts val="1820"/>
              </a:lnSpc>
            </a:pPr>
            <a:r>
              <a:rPr lang="en-US" sz="1300">
                <a:solidFill>
                  <a:srgbClr val="6A2716"/>
                </a:solidFill>
                <a:latin typeface="Aptos"/>
                <a:ea typeface="Aptos"/>
                <a:cs typeface="Aptos"/>
                <a:sym typeface="Aptos"/>
              </a:rPr>
              <a:t>Joel E. Ferris Research Archives, Lotus Block on Front Street and Howard, 1908, L87-1.439, Ah Yen’s Market was also located on Front Street in Spokane</a:t>
            </a:r>
          </a:p>
        </p:txBody>
      </p:sp>
      <p:sp>
        <p:nvSpPr>
          <p:cNvPr id="15" name="TextBox 15"/>
          <p:cNvSpPr txBox="1"/>
          <p:nvPr/>
        </p:nvSpPr>
        <p:spPr>
          <a:xfrm>
            <a:off x="5520773" y="7944572"/>
            <a:ext cx="2871573" cy="224154"/>
          </a:xfrm>
          <a:prstGeom prst="rect">
            <a:avLst/>
          </a:prstGeom>
        </p:spPr>
        <p:txBody>
          <a:bodyPr lIns="0" tIns="0" rIns="0" bIns="0" rtlCol="0" anchor="t">
            <a:spAutoFit/>
          </a:bodyPr>
          <a:lstStyle/>
          <a:p>
            <a:pPr algn="l">
              <a:lnSpc>
                <a:spcPts val="1820"/>
              </a:lnSpc>
            </a:pPr>
            <a:r>
              <a:rPr lang="en-US" sz="1300">
                <a:solidFill>
                  <a:srgbClr val="6A2716"/>
                </a:solidFill>
                <a:latin typeface="Aptos"/>
                <a:ea typeface="Aptos"/>
                <a:cs typeface="Aptos"/>
                <a:sym typeface="Aptos"/>
              </a:rPr>
              <a:t>Tea Tin c1890 imported from China.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Macintosh PowerPoint</Application>
  <PresentationFormat>Custom</PresentationFormat>
  <Paragraphs>135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Aptos Bold</vt:lpstr>
      <vt:lpstr>Aptos</vt:lpstr>
      <vt:lpstr>Aptos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Spokane Pioneers: The Ah Yen Family</dc:title>
  <cp:lastModifiedBy>Justin Coyne</cp:lastModifiedBy>
  <cp:revision>1</cp:revision>
  <dcterms:created xsi:type="dcterms:W3CDTF">2006-08-16T00:00:00Z</dcterms:created>
  <dcterms:modified xsi:type="dcterms:W3CDTF">2026-06-04T19:58:07Z</dcterms:modified>
  <dc:identifier>DAHHtjIBNfQ</dc:identifier>
</cp:coreProperties>
</file>